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60" r:id="rId2"/>
    <p:sldId id="340" r:id="rId3"/>
    <p:sldId id="313" r:id="rId4"/>
    <p:sldId id="339" r:id="rId5"/>
    <p:sldId id="336" r:id="rId6"/>
    <p:sldId id="341" r:id="rId7"/>
    <p:sldId id="358" r:id="rId8"/>
    <p:sldId id="355" r:id="rId9"/>
    <p:sldId id="359" r:id="rId10"/>
    <p:sldId id="361" r:id="rId11"/>
    <p:sldId id="343" r:id="rId12"/>
    <p:sldId id="337" r:id="rId13"/>
    <p:sldId id="347" r:id="rId14"/>
    <p:sldId id="351" r:id="rId15"/>
    <p:sldId id="352" r:id="rId16"/>
    <p:sldId id="353" r:id="rId17"/>
    <p:sldId id="354" r:id="rId18"/>
    <p:sldId id="348" r:id="rId19"/>
    <p:sldId id="349" r:id="rId20"/>
    <p:sldId id="350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FAA314"/>
    <a:srgbClr val="FF33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580" autoAdjust="0"/>
    <p:restoredTop sz="95332" autoAdjust="0"/>
  </p:normalViewPr>
  <p:slideViewPr>
    <p:cSldViewPr snapToGrid="0">
      <p:cViewPr varScale="1">
        <p:scale>
          <a:sx n="74" d="100"/>
          <a:sy n="74" d="100"/>
        </p:scale>
        <p:origin x="96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B4AB5-20B9-4FE7-A11A-B63922428904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4A111-C896-4B0B-A8E1-7A3275BFA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8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4A111-C896-4B0B-A8E1-7A3275BFA8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56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4A111-C896-4B0B-A8E1-7A3275BFA8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4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4A111-C896-4B0B-A8E1-7A3275BFA8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3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C7E2-EC41-4078-A08D-E4978FB42CFC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C70E-FDF9-41B1-B47C-158DC69D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C7E2-EC41-4078-A08D-E4978FB42CFC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C70E-FDF9-41B1-B47C-158DC69D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2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C7E2-EC41-4078-A08D-E4978FB42CFC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C70E-FDF9-41B1-B47C-158DC69D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9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C7E2-EC41-4078-A08D-E4978FB42CFC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C70E-FDF9-41B1-B47C-158DC69D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C7E2-EC41-4078-A08D-E4978FB42CFC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C70E-FDF9-41B1-B47C-158DC69D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6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C7E2-EC41-4078-A08D-E4978FB42CFC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C70E-FDF9-41B1-B47C-158DC69D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7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C7E2-EC41-4078-A08D-E4978FB42CFC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C70E-FDF9-41B1-B47C-158DC69D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5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C7E2-EC41-4078-A08D-E4978FB42CFC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C70E-FDF9-41B1-B47C-158DC69D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5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C7E2-EC41-4078-A08D-E4978FB42CFC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C70E-FDF9-41B1-B47C-158DC69D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C7E2-EC41-4078-A08D-E4978FB42CFC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C70E-FDF9-41B1-B47C-158DC69D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4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C7E2-EC41-4078-A08D-E4978FB42CFC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C70E-FDF9-41B1-B47C-158DC69D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8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EC7E2-EC41-4078-A08D-E4978FB42CFC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1C70E-FDF9-41B1-B47C-158DC69D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7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26" Type="http://schemas.openxmlformats.org/officeDocument/2006/relationships/image" Target="../media/image6.pn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26" Type="http://schemas.openxmlformats.org/officeDocument/2006/relationships/image" Target="../media/image6.png"/><Relationship Id="rId3" Type="http://schemas.openxmlformats.org/officeDocument/2006/relationships/image" Target="../media/image104.png"/><Relationship Id="rId21" Type="http://schemas.openxmlformats.org/officeDocument/2006/relationships/image" Target="../media/image122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2" Type="http://schemas.openxmlformats.org/officeDocument/2006/relationships/image" Target="../media/image103.pn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24" Type="http://schemas.openxmlformats.org/officeDocument/2006/relationships/image" Target="../media/image125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26" Type="http://schemas.openxmlformats.org/officeDocument/2006/relationships/image" Target="../media/image6.png"/><Relationship Id="rId3" Type="http://schemas.openxmlformats.org/officeDocument/2006/relationships/image" Target="../media/image128.png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150.png"/><Relationship Id="rId2" Type="http://schemas.openxmlformats.org/officeDocument/2006/relationships/image" Target="../media/image127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24" Type="http://schemas.openxmlformats.org/officeDocument/2006/relationships/image" Target="../media/image149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26" Type="http://schemas.openxmlformats.org/officeDocument/2006/relationships/image" Target="../media/image6.png"/><Relationship Id="rId3" Type="http://schemas.openxmlformats.org/officeDocument/2006/relationships/image" Target="../media/image152.png"/><Relationship Id="rId21" Type="http://schemas.openxmlformats.org/officeDocument/2006/relationships/image" Target="../media/image170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5" Type="http://schemas.openxmlformats.org/officeDocument/2006/relationships/image" Target="../media/image174.png"/><Relationship Id="rId2" Type="http://schemas.openxmlformats.org/officeDocument/2006/relationships/image" Target="../media/image151.png"/><Relationship Id="rId16" Type="http://schemas.openxmlformats.org/officeDocument/2006/relationships/image" Target="../media/image165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24" Type="http://schemas.openxmlformats.org/officeDocument/2006/relationships/image" Target="../media/image173.png"/><Relationship Id="rId5" Type="http://schemas.openxmlformats.org/officeDocument/2006/relationships/image" Target="../media/image154.png"/><Relationship Id="rId15" Type="http://schemas.openxmlformats.org/officeDocument/2006/relationships/image" Target="../media/image164.png"/><Relationship Id="rId23" Type="http://schemas.openxmlformats.org/officeDocument/2006/relationships/image" Target="../media/image172.png"/><Relationship Id="rId10" Type="http://schemas.openxmlformats.org/officeDocument/2006/relationships/image" Target="../media/image159.png"/><Relationship Id="rId19" Type="http://schemas.openxmlformats.org/officeDocument/2006/relationships/image" Target="../media/image168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Relationship Id="rId22" Type="http://schemas.openxmlformats.org/officeDocument/2006/relationships/image" Target="../media/image1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jpe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8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34" Type="http://schemas.openxmlformats.org/officeDocument/2006/relationships/image" Target="../media/image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32" Type="http://schemas.openxmlformats.org/officeDocument/2006/relationships/image" Target="../media/image67.jpe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8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png"/><Relationship Id="rId7" Type="http://schemas.openxmlformats.org/officeDocument/2006/relationships/image" Target="../media/image7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510945" y="5434913"/>
            <a:ext cx="29799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Phoenix Global</a:t>
            </a:r>
          </a:p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A One-stop Career Catalyst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978309"/>
            <a:ext cx="12192000" cy="387969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dirty="0">
              <a:ea typeface="FZYaoTi" panose="02010601030101010101"/>
            </a:endParaRPr>
          </a:p>
          <a:p>
            <a:pPr lvl="1"/>
            <a:r>
              <a:rPr lang="en-US" sz="2000" b="1" dirty="0">
                <a:ea typeface="FZYaoTi" panose="02010601030101010101"/>
              </a:rPr>
              <a:t>Phoenix Global</a:t>
            </a:r>
          </a:p>
          <a:p>
            <a:pPr lvl="1"/>
            <a:r>
              <a:rPr lang="en-US" sz="3200" b="1" dirty="0">
                <a:ea typeface="FZYaoTi" panose="02010601030101010101"/>
              </a:rPr>
              <a:t>MBA Certification Programs </a:t>
            </a:r>
          </a:p>
          <a:p>
            <a:pPr lvl="1"/>
            <a:r>
              <a:rPr lang="en-US" sz="3200" b="1" dirty="0">
                <a:ea typeface="FZYaoTi" panose="02010601030101010101"/>
              </a:rPr>
              <a:t>2023</a:t>
            </a:r>
          </a:p>
          <a:p>
            <a:pPr lvl="1"/>
            <a:endParaRPr lang="en-US" sz="3200" b="1" dirty="0">
              <a:ea typeface="FZYaoTi" panose="02010601030101010101"/>
            </a:endParaRPr>
          </a:p>
          <a:p>
            <a:pPr lvl="1"/>
            <a:endParaRPr lang="en-US" sz="3200" b="1" dirty="0">
              <a:ea typeface="FZYaoTi" panose="02010601030101010101"/>
            </a:endParaRPr>
          </a:p>
          <a:p>
            <a:pPr lvl="1"/>
            <a:r>
              <a:rPr lang="en-US" sz="2000" b="1" dirty="0">
                <a:ea typeface="FZYaoTi" panose="02010601030101010101"/>
              </a:rPr>
              <a:t>1 Month | Live Corporate Project with Industry Mentorship </a:t>
            </a:r>
          </a:p>
          <a:p>
            <a:pPr lvl="1"/>
            <a:r>
              <a:rPr lang="en-US" sz="2000" b="1" dirty="0">
                <a:ea typeface="FZYaoTi" panose="02010601030101010101"/>
              </a:rPr>
              <a:t>Summer Internship Preparation | Guidance to Crack Case Competition </a:t>
            </a:r>
          </a:p>
          <a:p>
            <a:pPr lvl="1"/>
            <a:endParaRPr lang="en-US" sz="3200" b="1" dirty="0">
              <a:ea typeface="FZYaoTi" panose="02010601030101010101"/>
            </a:endParaRPr>
          </a:p>
          <a:p>
            <a:endParaRPr lang="en-US" sz="3200" b="1" dirty="0">
              <a:ea typeface="FZYaoTi" panose="02010601030101010101"/>
            </a:endParaRPr>
          </a:p>
        </p:txBody>
      </p:sp>
      <p:pic>
        <p:nvPicPr>
          <p:cNvPr id="12" name="Picture 1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47D5726-172D-4725-B39F-4C075F7C4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9979" y="274320"/>
            <a:ext cx="3201368" cy="65836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428"/>
            <a:ext cx="12192000" cy="88226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ECDC6-399C-9243-96DF-6BD88397B20B}"/>
              </a:ext>
            </a:extLst>
          </p:cNvPr>
          <p:cNvSpPr txBox="1"/>
          <p:nvPr/>
        </p:nvSpPr>
        <p:spPr>
          <a:xfrm>
            <a:off x="510944" y="1988153"/>
            <a:ext cx="6347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rbel Light" panose="020B0303020204020204" pitchFamily="34" charset="0"/>
              </a:rPr>
              <a:t>India’s Best Corporate Training and Placement Assistance Platform for B. Tech and MBA students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7CB1E-5A2E-92C6-7A53-887A41A5E1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7" y="437312"/>
            <a:ext cx="2010005" cy="156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22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Digital Marketing Program (DMP)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466326" y="1713607"/>
            <a:ext cx="3474532" cy="52044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Live Corporate Experience Projects 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327" y="2374738"/>
            <a:ext cx="347453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>
              <a:spcAft>
                <a:spcPts val="600"/>
              </a:spcAft>
            </a:pPr>
            <a:r>
              <a:rPr lang="en-US" sz="1400" b="1" dirty="0">
                <a:solidFill>
                  <a:srgbClr val="002060"/>
                </a:solidFill>
              </a:rPr>
              <a:t>End – End Digital Marketing Project for a Startup </a:t>
            </a:r>
          </a:p>
          <a:p>
            <a:pPr marL="285750" indent="-285750" algn="just" fontAlgn="b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Design and deploy the DM strategy and execution for a new campaign launch </a:t>
            </a:r>
          </a:p>
          <a:p>
            <a:pPr marL="285750" indent="-285750" algn="just" fontAlgn="b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Work comprehensively on </a:t>
            </a:r>
          </a:p>
          <a:p>
            <a:pPr marL="742950" lvl="1" indent="-285750" algn="just" fontAlgn="b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Target Group</a:t>
            </a:r>
          </a:p>
          <a:p>
            <a:pPr marL="742950" lvl="1" indent="-285750" algn="just" fontAlgn="b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Insight</a:t>
            </a:r>
          </a:p>
          <a:p>
            <a:pPr marL="742950" lvl="1" indent="-285750" algn="just" fontAlgn="b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Proposition, Campaign Design</a:t>
            </a:r>
          </a:p>
          <a:p>
            <a:pPr marL="742950" lvl="1" indent="-285750" algn="just" fontAlgn="b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DM strategy </a:t>
            </a:r>
          </a:p>
          <a:p>
            <a:pPr marL="285750" indent="-285750" algn="just" fontAlgn="b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Hands On </a:t>
            </a:r>
          </a:p>
          <a:p>
            <a:pPr marL="742950" lvl="1" indent="-285750" algn="just" fontAlgn="b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Google Ads</a:t>
            </a:r>
          </a:p>
          <a:p>
            <a:pPr marL="742950" lvl="1" indent="-285750" algn="just" fontAlgn="b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Facebook Ads</a:t>
            </a:r>
          </a:p>
          <a:p>
            <a:pPr marL="285750" indent="-285750" algn="just" fontAlgn="b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Social media budgeting and paid digital marketing campaigns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08245" y="1723292"/>
            <a:ext cx="3474532" cy="52044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Concepts you will Master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08245" y="2317029"/>
            <a:ext cx="3474532" cy="3942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Overview of Digital Marketing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Display Advertising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Search Advertising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Mobile marketing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Inbound Marketing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Facebook Marketing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LinkedIn Marketing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E-Mail Marketing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SMA, Web Analytics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Measuring Digital Campaign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CPC, CTR, CPM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Content Marketing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Viral Marketing</a:t>
            </a:r>
          </a:p>
          <a:p>
            <a:pPr marL="171450" indent="-171450" fontAlgn="b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Search Engine Optimization (SEO)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4D07C8-71C0-5F16-34F9-09AE6B4E93DF}"/>
              </a:ext>
            </a:extLst>
          </p:cNvPr>
          <p:cNvSpPr/>
          <p:nvPr/>
        </p:nvSpPr>
        <p:spPr>
          <a:xfrm>
            <a:off x="4337286" y="1713607"/>
            <a:ext cx="3474532" cy="52044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Additional Sessions/Training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B3D80E-BB7F-C18E-A86A-8875A0260D6B}"/>
              </a:ext>
            </a:extLst>
          </p:cNvPr>
          <p:cNvSpPr/>
          <p:nvPr/>
        </p:nvSpPr>
        <p:spPr>
          <a:xfrm>
            <a:off x="4337287" y="2353956"/>
            <a:ext cx="3474532" cy="144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How to Ace Summer Internships Prep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Making the Most of effective CVs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Effective strategies to crack Interviews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Careers in Marketing and Sales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9043B4-B188-69EF-4108-9D4D80CAB626}"/>
              </a:ext>
            </a:extLst>
          </p:cNvPr>
          <p:cNvSpPr/>
          <p:nvPr/>
        </p:nvSpPr>
        <p:spPr>
          <a:xfrm>
            <a:off x="4337286" y="3916004"/>
            <a:ext cx="3474532" cy="52044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Takeaways and Resources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B0A9D1-B8CA-D3DB-067A-E406DA6EAA4C}"/>
              </a:ext>
            </a:extLst>
          </p:cNvPr>
          <p:cNvSpPr/>
          <p:nvPr/>
        </p:nvSpPr>
        <p:spPr>
          <a:xfrm>
            <a:off x="4337286" y="4550365"/>
            <a:ext cx="3474532" cy="180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Live Corporate Project Certificate 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Product Management Program Certificate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Letter of Recommendation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Exclusive E-Book for SIP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300+ exclusive PPT templates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D76DB-E593-AECA-64B4-77508DC0F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34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Important Dates and Details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3D420E5B-4B5D-A651-52F8-405B788D2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393999"/>
              </p:ext>
            </p:extLst>
          </p:nvPr>
        </p:nvGraphicFramePr>
        <p:xfrm>
          <a:off x="626632" y="1706085"/>
          <a:ext cx="10707408" cy="3894556"/>
        </p:xfrm>
        <a:graphic>
          <a:graphicData uri="http://schemas.openxmlformats.org/drawingml/2006/table">
            <a:tbl>
              <a:tblPr firstRow="1" bandRow="1" bandCol="1"/>
              <a:tblGrid>
                <a:gridCol w="3496740">
                  <a:extLst>
                    <a:ext uri="{9D8B030D-6E8A-4147-A177-3AD203B41FA5}">
                      <a16:colId xmlns:a16="http://schemas.microsoft.com/office/drawing/2014/main" val="3108399668"/>
                    </a:ext>
                  </a:extLst>
                </a:gridCol>
                <a:gridCol w="1802667">
                  <a:extLst>
                    <a:ext uri="{9D8B030D-6E8A-4147-A177-3AD203B41FA5}">
                      <a16:colId xmlns:a16="http://schemas.microsoft.com/office/drawing/2014/main" val="209290215"/>
                    </a:ext>
                  </a:extLst>
                </a:gridCol>
                <a:gridCol w="1802667">
                  <a:extLst>
                    <a:ext uri="{9D8B030D-6E8A-4147-A177-3AD203B41FA5}">
                      <a16:colId xmlns:a16="http://schemas.microsoft.com/office/drawing/2014/main" val="2946120840"/>
                    </a:ext>
                  </a:extLst>
                </a:gridCol>
                <a:gridCol w="1802667">
                  <a:extLst>
                    <a:ext uri="{9D8B030D-6E8A-4147-A177-3AD203B41FA5}">
                      <a16:colId xmlns:a16="http://schemas.microsoft.com/office/drawing/2014/main" val="1944033127"/>
                    </a:ext>
                  </a:extLst>
                </a:gridCol>
                <a:gridCol w="1802667">
                  <a:extLst>
                    <a:ext uri="{9D8B030D-6E8A-4147-A177-3AD203B41FA5}">
                      <a16:colId xmlns:a16="http://schemas.microsoft.com/office/drawing/2014/main" val="2567242336"/>
                    </a:ext>
                  </a:extLst>
                </a:gridCol>
              </a:tblGrid>
              <a:tr h="4834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Slot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Slot 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Slot 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Slot 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Slot 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953531"/>
                  </a:ext>
                </a:extLst>
              </a:tr>
              <a:tr h="46042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Dates and Timings for Live Sessions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29-30 July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5-6 Aug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12-13 Aug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19-20 Aug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37939"/>
                  </a:ext>
                </a:extLst>
              </a:tr>
              <a:tr h="47193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(4pm-8pm)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(4pm-8pm)</a:t>
                      </a:r>
                      <a:endParaRPr kumimoji="0" lang="en-I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(4pm-8pm)</a:t>
                      </a:r>
                      <a:endParaRPr kumimoji="0" lang="en-I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(4pm-8pm)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368408"/>
                  </a:ext>
                </a:extLst>
              </a:tr>
              <a:tr h="3453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BMP Program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✔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✔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85241"/>
                  </a:ext>
                </a:extLst>
              </a:tr>
              <a:tr h="3453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PMP Program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✔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IN" sz="14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✔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✔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80672"/>
                  </a:ext>
                </a:extLst>
              </a:tr>
              <a:tr h="3453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SLP Program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✔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2126"/>
                  </a:ext>
                </a:extLst>
              </a:tr>
              <a:tr h="3453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DMP Program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4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✔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IN" sz="1400" b="0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025902"/>
                  </a:ext>
                </a:extLst>
              </a:tr>
              <a:tr h="3453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Program Certificate Issue Date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31-Jul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07-Aug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14-Aug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21-Aug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008281"/>
                  </a:ext>
                </a:extLst>
              </a:tr>
              <a:tr h="4068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Project Submission Deadline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15-Aug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22-Aug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29-Aug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05-Sep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052934"/>
                  </a:ext>
                </a:extLst>
              </a:tr>
              <a:tr h="3453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LOR, Awards, etc Issue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07-Sep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07-Sep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07-Sep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07-Sep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422897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AE20A43C-015E-C862-F026-4E462462C42D}"/>
              </a:ext>
            </a:extLst>
          </p:cNvPr>
          <p:cNvSpPr txBox="1"/>
          <p:nvPr/>
        </p:nvSpPr>
        <p:spPr>
          <a:xfrm>
            <a:off x="1946499" y="6042403"/>
            <a:ext cx="80676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dirty="0">
                <a:effectLst/>
                <a:latin typeface="-apple-system"/>
              </a:rPr>
              <a:t>Note: Session Recordings will be provided for students who cannot attend the program due to any unavoidable reasons</a:t>
            </a:r>
            <a:endParaRPr lang="en-IN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6EE374-6961-7733-379B-561EC047F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23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Why Choose Phoenix?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sp>
        <p:nvSpPr>
          <p:cNvPr id="95" name="Rectangle 94"/>
          <p:cNvSpPr/>
          <p:nvPr/>
        </p:nvSpPr>
        <p:spPr>
          <a:xfrm>
            <a:off x="863789" y="1842420"/>
            <a:ext cx="5008692" cy="426216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Takeaway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939157" y="1842421"/>
            <a:ext cx="1863724" cy="426216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MarkAcademy</a:t>
            </a:r>
          </a:p>
        </p:txBody>
      </p:sp>
      <p:sp>
        <p:nvSpPr>
          <p:cNvPr id="97" name="Rectangle 96"/>
          <p:cNvSpPr/>
          <p:nvPr/>
        </p:nvSpPr>
        <p:spPr>
          <a:xfrm>
            <a:off x="7869557" y="1842420"/>
            <a:ext cx="1670683" cy="426216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Competitors</a:t>
            </a:r>
          </a:p>
        </p:txBody>
      </p:sp>
      <p:sp>
        <p:nvSpPr>
          <p:cNvPr id="98" name="Rectangle 97"/>
          <p:cNvSpPr/>
          <p:nvPr/>
        </p:nvSpPr>
        <p:spPr>
          <a:xfrm>
            <a:off x="9611360" y="1842420"/>
            <a:ext cx="1702058" cy="426216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MOOC/Others</a:t>
            </a:r>
          </a:p>
        </p:txBody>
      </p:sp>
      <p:graphicFrame>
        <p:nvGraphicFramePr>
          <p:cNvPr id="100" name="Table 99"/>
          <p:cNvGraphicFramePr>
            <a:graphicFrameLocks noGrp="1"/>
          </p:cNvGraphicFramePr>
          <p:nvPr/>
        </p:nvGraphicFramePr>
        <p:xfrm>
          <a:off x="871185" y="2268608"/>
          <a:ext cx="10449630" cy="2836428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4991135">
                  <a:extLst>
                    <a:ext uri="{9D8B030D-6E8A-4147-A177-3AD203B41FA5}">
                      <a16:colId xmlns:a16="http://schemas.microsoft.com/office/drawing/2014/main" val="2945465994"/>
                    </a:ext>
                  </a:extLst>
                </a:gridCol>
                <a:gridCol w="1960880">
                  <a:extLst>
                    <a:ext uri="{9D8B030D-6E8A-4147-A177-3AD203B41FA5}">
                      <a16:colId xmlns:a16="http://schemas.microsoft.com/office/drawing/2014/main" val="2024321130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873097233"/>
                    </a:ext>
                  </a:extLst>
                </a:gridCol>
                <a:gridCol w="1729775">
                  <a:extLst>
                    <a:ext uri="{9D8B030D-6E8A-4147-A177-3AD203B41FA5}">
                      <a16:colId xmlns:a16="http://schemas.microsoft.com/office/drawing/2014/main" val="1832560065"/>
                    </a:ext>
                  </a:extLst>
                </a:gridCol>
              </a:tblGrid>
              <a:tr h="405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Mentorship Sessions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823B"/>
                          </a:solidFill>
                          <a:effectLst/>
                        </a:rPr>
                        <a:t>Live Sessions</a:t>
                      </a:r>
                      <a:r>
                        <a:rPr lang="en-US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Recorded Videos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Recorded Videos</a:t>
                      </a:r>
                      <a:r>
                        <a:rPr lang="en-US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59510"/>
                  </a:ext>
                </a:extLst>
              </a:tr>
              <a:tr h="405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Live Guest Lectures by Industry</a:t>
                      </a:r>
                      <a:r>
                        <a:rPr lang="en-US" sz="1800" b="0" u="none" strike="noStrike" baseline="0" dirty="0">
                          <a:solidFill>
                            <a:srgbClr val="002060"/>
                          </a:solidFill>
                          <a:effectLst/>
                        </a:rPr>
                        <a:t> Professionals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823B"/>
                          </a:solidFill>
                          <a:effectLst/>
                        </a:rPr>
                        <a:t> Yes</a:t>
                      </a:r>
                      <a:endParaRPr lang="en-US" sz="1800" b="1" i="0" u="none" strike="noStrike" dirty="0">
                        <a:solidFill>
                          <a:srgbClr val="00823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519317"/>
                  </a:ext>
                </a:extLst>
              </a:tr>
              <a:tr h="405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Internship Readiness Training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823B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823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25022"/>
                  </a:ext>
                </a:extLst>
              </a:tr>
              <a:tr h="405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Applied Live Experiential</a:t>
                      </a:r>
                      <a:r>
                        <a:rPr lang="en-US" sz="1800" b="0" u="none" strike="noStrike" baseline="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Projects 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823B"/>
                          </a:solidFill>
                          <a:effectLst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823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534376"/>
                  </a:ext>
                </a:extLst>
              </a:tr>
              <a:tr h="405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Live Project Included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823B"/>
                          </a:solidFill>
                          <a:effectLst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823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702714"/>
                  </a:ext>
                </a:extLst>
              </a:tr>
              <a:tr h="405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Recorded Sessions for Revision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823B"/>
                          </a:solidFill>
                          <a:effectLst/>
                        </a:rPr>
                        <a:t>Yes</a:t>
                      </a:r>
                      <a:endParaRPr lang="en-US" sz="1800" b="1" i="0" u="none" strike="noStrike" dirty="0">
                        <a:solidFill>
                          <a:srgbClr val="00823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14928"/>
                  </a:ext>
                </a:extLst>
              </a:tr>
              <a:tr h="4052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Program Fee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         </a:t>
                      </a:r>
                      <a:r>
                        <a:rPr lang="en-US" sz="1800" b="1" u="none" strike="noStrike" dirty="0">
                          <a:solidFill>
                            <a:srgbClr val="00823B"/>
                          </a:solidFill>
                          <a:effectLst/>
                        </a:rPr>
                        <a:t>&lt; INR 5k</a:t>
                      </a:r>
                      <a:endParaRPr lang="en-US" sz="1800" b="1" i="0" u="none" strike="noStrike" dirty="0">
                        <a:solidFill>
                          <a:srgbClr val="00823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      &gt; INR 20K</a:t>
                      </a:r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</a:t>
                      </a:r>
                      <a:r>
                        <a:rPr lang="en-US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&gt; INR 1L +</a:t>
                      </a:r>
                      <a:r>
                        <a:rPr lang="en-US" sz="1800" b="0" u="none" strike="noStrike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651321"/>
                  </a:ext>
                </a:extLst>
              </a:tr>
            </a:tbl>
          </a:graphicData>
        </a:graphic>
      </p:graphicFrame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2"/>
          <a:srcRect l="8027" t="18226" r="50948" b="24632"/>
          <a:stretch/>
        </p:blipFill>
        <p:spPr>
          <a:xfrm>
            <a:off x="7365276" y="4733834"/>
            <a:ext cx="336005" cy="33600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2"/>
          <a:srcRect l="52664" t="17786" r="7573" b="25071"/>
          <a:stretch/>
        </p:blipFill>
        <p:spPr>
          <a:xfrm>
            <a:off x="9229185" y="4734350"/>
            <a:ext cx="325166" cy="335489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2"/>
          <a:srcRect l="52664" t="17786" r="7573" b="25071"/>
          <a:stretch/>
        </p:blipFill>
        <p:spPr>
          <a:xfrm>
            <a:off x="10947612" y="4734350"/>
            <a:ext cx="325166" cy="335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E9B482-D205-BE48-0658-6802BABFC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3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Takeaways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3455" r="5860" b="3820"/>
          <a:stretch/>
        </p:blipFill>
        <p:spPr>
          <a:xfrm>
            <a:off x="1815621" y="1524000"/>
            <a:ext cx="2586447" cy="18604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070" y="1450407"/>
            <a:ext cx="2114815" cy="19271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67" y="3946119"/>
            <a:ext cx="1995003" cy="199500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6" name="Picture 4" descr="Margo - Clean, creative and modern PowerPoint template | Powerpoint  presentation templates, Powerpoint presentation design, Presentation design  layou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4" r="20026" b="13710"/>
          <a:stretch/>
        </p:blipFill>
        <p:spPr bwMode="auto">
          <a:xfrm>
            <a:off x="3858211" y="3965770"/>
            <a:ext cx="2352912" cy="200601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390B38CC-5B02-4174-BBBB-3660006DD96C}"/>
              </a:ext>
            </a:extLst>
          </p:cNvPr>
          <p:cNvSpPr txBox="1"/>
          <p:nvPr/>
        </p:nvSpPr>
        <p:spPr>
          <a:xfrm>
            <a:off x="2263061" y="3454320"/>
            <a:ext cx="1691568" cy="391628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/>
              <a:t>Sample Certificate</a:t>
            </a:r>
          </a:p>
        </p:txBody>
      </p:sp>
      <p:sp>
        <p:nvSpPr>
          <p:cNvPr id="88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390B38CC-5B02-4174-BBBB-3660006DD96C}"/>
              </a:ext>
            </a:extLst>
          </p:cNvPr>
          <p:cNvSpPr txBox="1"/>
          <p:nvPr/>
        </p:nvSpPr>
        <p:spPr>
          <a:xfrm>
            <a:off x="4974087" y="3454320"/>
            <a:ext cx="1691568" cy="391628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/>
              <a:t>Sample LOR</a:t>
            </a:r>
          </a:p>
        </p:txBody>
      </p:sp>
      <p:sp>
        <p:nvSpPr>
          <p:cNvPr id="89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390B38CC-5B02-4174-BBBB-3660006DD96C}"/>
              </a:ext>
            </a:extLst>
          </p:cNvPr>
          <p:cNvSpPr txBox="1"/>
          <p:nvPr/>
        </p:nvSpPr>
        <p:spPr>
          <a:xfrm>
            <a:off x="6615204" y="6016160"/>
            <a:ext cx="2406528" cy="637849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/>
              <a:t>Free Customized Marketing and Sales E-Book</a:t>
            </a:r>
          </a:p>
        </p:txBody>
      </p:sp>
      <p:sp>
        <p:nvSpPr>
          <p:cNvPr id="90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390B38CC-5B02-4174-BBBB-3660006DD96C}"/>
              </a:ext>
            </a:extLst>
          </p:cNvPr>
          <p:cNvSpPr txBox="1"/>
          <p:nvPr/>
        </p:nvSpPr>
        <p:spPr>
          <a:xfrm>
            <a:off x="4188883" y="6044772"/>
            <a:ext cx="1691568" cy="637849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/>
              <a:t>300+ Free PPT Templates for SIP</a:t>
            </a:r>
          </a:p>
        </p:txBody>
      </p:sp>
      <p:pic>
        <p:nvPicPr>
          <p:cNvPr id="91" name="Picture 10" descr="IBISWorld Free Report Samp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995" y="1384278"/>
            <a:ext cx="3045890" cy="223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390B38CC-5B02-4174-BBBB-3660006DD96C}"/>
              </a:ext>
            </a:extLst>
          </p:cNvPr>
          <p:cNvSpPr txBox="1"/>
          <p:nvPr/>
        </p:nvSpPr>
        <p:spPr>
          <a:xfrm>
            <a:off x="7870137" y="3445816"/>
            <a:ext cx="1928094" cy="391628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/>
              <a:t>Live Project Report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50BDBD-4B19-F2A4-46D9-F4AAE64D19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C00285-E44B-15FC-ED05-914C57975E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7" y="1564402"/>
            <a:ext cx="598311" cy="42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96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Testimonials of Phoenix Alumni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133006" y="1271760"/>
            <a:ext cx="11925988" cy="5417107"/>
            <a:chOff x="920436" y="1451635"/>
            <a:chExt cx="10097929" cy="44251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36" y="5136121"/>
              <a:ext cx="2520494" cy="73514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189" y="5139352"/>
              <a:ext cx="2520494" cy="73514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377" y="5139352"/>
              <a:ext cx="2520494" cy="7351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295" y="5141635"/>
              <a:ext cx="2520494" cy="7351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989" y="4406491"/>
              <a:ext cx="2520494" cy="73514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801" y="4406491"/>
              <a:ext cx="2520494" cy="73514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307" y="4406491"/>
              <a:ext cx="2520494" cy="73514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13" y="4410556"/>
              <a:ext cx="2520494" cy="7351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13" y="1451635"/>
              <a:ext cx="2520494" cy="73514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095" y="1451635"/>
              <a:ext cx="2520494" cy="73514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377" y="1466128"/>
              <a:ext cx="2520494" cy="7351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871" y="1454509"/>
              <a:ext cx="2520494" cy="7351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13" y="2203429"/>
              <a:ext cx="2520494" cy="73514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095" y="2193963"/>
              <a:ext cx="2520494" cy="73514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377" y="2197617"/>
              <a:ext cx="2520494" cy="73514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871" y="2192526"/>
              <a:ext cx="2520494" cy="7351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13" y="2930456"/>
              <a:ext cx="2520494" cy="73514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83" y="2925452"/>
              <a:ext cx="2520494" cy="73514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377" y="2930543"/>
              <a:ext cx="2520494" cy="73514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871" y="2930543"/>
              <a:ext cx="2520494" cy="73514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13" y="3671347"/>
              <a:ext cx="2520494" cy="73514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83" y="3671434"/>
              <a:ext cx="2520494" cy="73514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377" y="3671434"/>
              <a:ext cx="2520494" cy="73514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871" y="3671434"/>
              <a:ext cx="2520494" cy="735144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E03AE57-F625-6DDF-ED3B-9802BACDD5C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4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Testimonials of Phoenix Alumni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6" y="5798033"/>
            <a:ext cx="2976787" cy="868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47" y="5801989"/>
            <a:ext cx="2976787" cy="868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1" y="5801989"/>
            <a:ext cx="2976787" cy="868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536" y="5804783"/>
            <a:ext cx="2976787" cy="868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622" y="4904846"/>
            <a:ext cx="2976787" cy="868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49" y="4904846"/>
            <a:ext cx="2976787" cy="868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62" y="4904846"/>
            <a:ext cx="2976787" cy="868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5" y="4909822"/>
            <a:ext cx="2976787" cy="868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5" y="1287614"/>
            <a:ext cx="2976787" cy="8682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98" y="1287614"/>
            <a:ext cx="2976787" cy="8682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1" y="1305356"/>
            <a:ext cx="2976787" cy="8682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07" y="1291132"/>
            <a:ext cx="2976787" cy="8682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5" y="2207934"/>
            <a:ext cx="2976787" cy="8682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98" y="2196346"/>
            <a:ext cx="2976787" cy="8682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1" y="2200819"/>
            <a:ext cx="2976787" cy="868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07" y="2194587"/>
            <a:ext cx="2976787" cy="8682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5" y="3097935"/>
            <a:ext cx="2976787" cy="8682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34" y="3091809"/>
            <a:ext cx="2976787" cy="8682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1" y="3098042"/>
            <a:ext cx="2976787" cy="8682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07" y="3098042"/>
            <a:ext cx="2976787" cy="8682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5" y="4004908"/>
            <a:ext cx="2976787" cy="8682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34" y="4005015"/>
            <a:ext cx="2976787" cy="8682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1" y="4005015"/>
            <a:ext cx="2976787" cy="8682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07" y="4005015"/>
            <a:ext cx="2976787" cy="8682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C684ED-1CFF-7FF0-1E62-F9CC3D70D96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2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Testimonials of Phoenix Alumni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7" y="5798033"/>
            <a:ext cx="2976785" cy="868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48" y="5801989"/>
            <a:ext cx="2976785" cy="868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2" y="5801989"/>
            <a:ext cx="2976785" cy="868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537" y="5804783"/>
            <a:ext cx="2976785" cy="868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623" y="4904846"/>
            <a:ext cx="2976785" cy="868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50" y="4904846"/>
            <a:ext cx="2976785" cy="868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63" y="4904846"/>
            <a:ext cx="2976785" cy="868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" y="4909822"/>
            <a:ext cx="2976785" cy="868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" y="1287614"/>
            <a:ext cx="2976785" cy="8682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99" y="1287614"/>
            <a:ext cx="2976785" cy="8682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2" y="1305356"/>
            <a:ext cx="2976785" cy="8682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08" y="1291132"/>
            <a:ext cx="2976785" cy="8682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" y="2207934"/>
            <a:ext cx="2976785" cy="8682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99" y="2196346"/>
            <a:ext cx="2976785" cy="8682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2" y="2200819"/>
            <a:ext cx="2976785" cy="868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08" y="2194587"/>
            <a:ext cx="2976785" cy="8682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" y="3097935"/>
            <a:ext cx="2976785" cy="8682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35" y="3091809"/>
            <a:ext cx="2976785" cy="8682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2" y="3098042"/>
            <a:ext cx="2976785" cy="8682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08" y="3098042"/>
            <a:ext cx="2976785" cy="8682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" y="4004908"/>
            <a:ext cx="2976785" cy="8682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35" y="4005015"/>
            <a:ext cx="2976785" cy="8682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2" y="4005015"/>
            <a:ext cx="2976785" cy="8682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08" y="4005015"/>
            <a:ext cx="2976785" cy="8682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9ADFE1-211D-2E19-6C10-C1431F8EA0B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7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Testimonials of Phoenix Alumni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7" y="5798033"/>
            <a:ext cx="2976785" cy="868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48" y="5801989"/>
            <a:ext cx="2976785" cy="868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2" y="5801989"/>
            <a:ext cx="2976785" cy="868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537" y="5804783"/>
            <a:ext cx="2976785" cy="868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623" y="4904846"/>
            <a:ext cx="2976785" cy="868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50" y="4904846"/>
            <a:ext cx="2976785" cy="868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63" y="4904846"/>
            <a:ext cx="2976785" cy="868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" y="4909822"/>
            <a:ext cx="2976785" cy="868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" y="1287614"/>
            <a:ext cx="2976785" cy="868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99" y="1287614"/>
            <a:ext cx="2976785" cy="868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2" y="1305356"/>
            <a:ext cx="2976785" cy="8682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08" y="1291132"/>
            <a:ext cx="2976785" cy="8682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" y="2207934"/>
            <a:ext cx="2976785" cy="8682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99" y="2196346"/>
            <a:ext cx="2976785" cy="8682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2" y="2200819"/>
            <a:ext cx="2976785" cy="8682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08" y="2194587"/>
            <a:ext cx="2976785" cy="868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" y="3097935"/>
            <a:ext cx="2976785" cy="8682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35" y="3091809"/>
            <a:ext cx="2976785" cy="8682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2" y="3098042"/>
            <a:ext cx="2976785" cy="8682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08" y="3098042"/>
            <a:ext cx="2976785" cy="8682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" y="4004908"/>
            <a:ext cx="2976785" cy="8682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35" y="4005015"/>
            <a:ext cx="2976785" cy="8682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2" y="4005015"/>
            <a:ext cx="2976785" cy="8682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08" y="4005015"/>
            <a:ext cx="2976785" cy="8682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3F7166-B1D2-405A-CA69-89125EF2E79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50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Success Stories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2" y="1304308"/>
            <a:ext cx="10337075" cy="5352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30D0D1-DE59-B30A-1E06-8AFA5A54C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84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Success Stories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23703"/>
            <a:ext cx="10058400" cy="5437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47ACED-6538-F515-E8BD-B8F1EB0D7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38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About Us</a:t>
            </a:r>
          </a:p>
        </p:txBody>
      </p:sp>
      <p:sp>
        <p:nvSpPr>
          <p:cNvPr id="55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C01BDEBC-A015-4C23-A4BC-F7000B9BA1F4}"/>
              </a:ext>
            </a:extLst>
          </p:cNvPr>
          <p:cNvSpPr txBox="1"/>
          <p:nvPr/>
        </p:nvSpPr>
        <p:spPr>
          <a:xfrm>
            <a:off x="873948" y="4122779"/>
            <a:ext cx="1803644" cy="637849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spAutoFit/>
          </a:bodyPr>
          <a:lstStyle/>
          <a:p>
            <a:pPr marL="0" marR="0" lvl="0" indent="0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002060"/>
                </a:solidFill>
                <a:ea typeface="MS PGothic" pitchFamily="34" charset="-128"/>
                <a:cs typeface="Arial" panose="020B0604020202020204" pitchFamily="34" charset="0"/>
              </a:rPr>
              <a:t>5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rPr>
              <a:t>,00,000+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6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390B38CC-5B02-4174-BBBB-3660006DD96C}"/>
              </a:ext>
            </a:extLst>
          </p:cNvPr>
          <p:cNvSpPr txBox="1"/>
          <p:nvPr/>
        </p:nvSpPr>
        <p:spPr>
          <a:xfrm>
            <a:off x="873948" y="4632844"/>
            <a:ext cx="1803644" cy="391628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marL="0" marR="0" lvl="0" indent="0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Students reached 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7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C01BDEBC-A015-4C23-A4BC-F7000B9BA1F4}"/>
              </a:ext>
            </a:extLst>
          </p:cNvPr>
          <p:cNvSpPr txBox="1"/>
          <p:nvPr/>
        </p:nvSpPr>
        <p:spPr>
          <a:xfrm>
            <a:off x="3018242" y="4118846"/>
            <a:ext cx="1803644" cy="637849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spAutoFit/>
          </a:bodyPr>
          <a:lstStyle/>
          <a:p>
            <a:pPr marL="0" marR="0" lvl="0" indent="0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>
                <a:solidFill>
                  <a:srgbClr val="002060"/>
                </a:solidFill>
                <a:ea typeface="MS PGothic" pitchFamily="34" charset="-128"/>
                <a:cs typeface="Arial" panose="020B0604020202020204" pitchFamily="34" charset="0"/>
              </a:rPr>
              <a:t>575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rPr>
              <a:t>+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8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390B38CC-5B02-4174-BBBB-3660006DD96C}"/>
              </a:ext>
            </a:extLst>
          </p:cNvPr>
          <p:cNvSpPr txBox="1"/>
          <p:nvPr/>
        </p:nvSpPr>
        <p:spPr>
          <a:xfrm>
            <a:off x="3025603" y="4632844"/>
            <a:ext cx="1803644" cy="391628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marL="0" marR="0" lvl="0" indent="0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Institutes reached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9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C01BDEBC-A015-4C23-A4BC-F7000B9BA1F4}"/>
              </a:ext>
            </a:extLst>
          </p:cNvPr>
          <p:cNvSpPr txBox="1"/>
          <p:nvPr/>
        </p:nvSpPr>
        <p:spPr>
          <a:xfrm>
            <a:off x="5166857" y="4124080"/>
            <a:ext cx="1803644" cy="637849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spAutoFit/>
          </a:bodyPr>
          <a:lstStyle/>
          <a:p>
            <a:pPr marL="0" marR="0" lvl="0" indent="0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002060"/>
                </a:solidFill>
                <a:ea typeface="MS PGothic" pitchFamily="34" charset="-128"/>
                <a:cs typeface="Arial" panose="020B0604020202020204" pitchFamily="34" charset="0"/>
              </a:rPr>
              <a:t>5</a:t>
            </a:r>
            <a:r>
              <a:rPr kumimoji="0" lang="en-US" altLang="zh-CN" sz="32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rPr>
              <a:t>0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rPr>
              <a:t>,000+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60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390B38CC-5B02-4174-BBBB-3660006DD96C}"/>
              </a:ext>
            </a:extLst>
          </p:cNvPr>
          <p:cNvSpPr txBox="1"/>
          <p:nvPr/>
        </p:nvSpPr>
        <p:spPr>
          <a:xfrm>
            <a:off x="5134456" y="4632844"/>
            <a:ext cx="1931654" cy="391628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marL="0" marR="0" lvl="0" indent="0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noProof="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Careers transformed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61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C01BDEBC-A015-4C23-A4BC-F7000B9BA1F4}"/>
              </a:ext>
            </a:extLst>
          </p:cNvPr>
          <p:cNvSpPr txBox="1"/>
          <p:nvPr/>
        </p:nvSpPr>
        <p:spPr>
          <a:xfrm>
            <a:off x="9519934" y="4117752"/>
            <a:ext cx="1803644" cy="637849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spAutoFit/>
          </a:bodyPr>
          <a:lstStyle/>
          <a:p>
            <a:pPr marL="0" marR="0" lvl="0" indent="0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>
                <a:solidFill>
                  <a:srgbClr val="002060"/>
                </a:solidFill>
                <a:ea typeface="MS PGothic" pitchFamily="34" charset="-128"/>
                <a:cs typeface="Arial" panose="020B0604020202020204" pitchFamily="34" charset="0"/>
              </a:rPr>
              <a:t>100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</a:rPr>
              <a:t>+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62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390B38CC-5B02-4174-BBBB-3660006DD96C}"/>
              </a:ext>
            </a:extLst>
          </p:cNvPr>
          <p:cNvSpPr txBox="1"/>
          <p:nvPr/>
        </p:nvSpPr>
        <p:spPr>
          <a:xfrm>
            <a:off x="9519934" y="4632844"/>
            <a:ext cx="1872329" cy="391628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marL="0" marR="0" lvl="0" indent="0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noProof="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IIT/IIM/NITs/Others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65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C01BDEBC-A015-4C23-A4BC-F7000B9BA1F4}"/>
              </a:ext>
            </a:extLst>
          </p:cNvPr>
          <p:cNvSpPr txBox="1"/>
          <p:nvPr/>
        </p:nvSpPr>
        <p:spPr>
          <a:xfrm>
            <a:off x="7332128" y="4118846"/>
            <a:ext cx="1803644" cy="637849"/>
          </a:xfrm>
          <a:prstGeom prst="rect">
            <a:avLst/>
          </a:prstGeom>
          <a:noFill/>
        </p:spPr>
        <p:txBody>
          <a:bodyPr wrap="square" lIns="72000" tIns="72000" rIns="72000" bIns="72000" rtlCol="0" anchor="ctr">
            <a:spAutoFit/>
          </a:bodyPr>
          <a:lstStyle/>
          <a:p>
            <a:pPr marL="0" marR="0" lvl="0" indent="0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002060"/>
                </a:solidFill>
                <a:ea typeface="MS PGothic" pitchFamily="34" charset="-128"/>
                <a:cs typeface="Arial" panose="020B0604020202020204" pitchFamily="34" charset="0"/>
              </a:rPr>
              <a:t>4,00,000</a:t>
            </a:r>
            <a:r>
              <a:rPr lang="en-US" altLang="zh-CN" sz="3200" noProof="0" dirty="0">
                <a:solidFill>
                  <a:srgbClr val="002060"/>
                </a:solidFill>
                <a:ea typeface="MS PGothic" pitchFamily="34" charset="-128"/>
                <a:cs typeface="Arial" panose="020B0604020202020204" pitchFamily="34" charset="0"/>
              </a:rPr>
              <a:t>+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66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390B38CC-5B02-4174-BBBB-3660006DD96C}"/>
              </a:ext>
            </a:extLst>
          </p:cNvPr>
          <p:cNvSpPr txBox="1"/>
          <p:nvPr/>
        </p:nvSpPr>
        <p:spPr>
          <a:xfrm>
            <a:off x="7374264" y="4632844"/>
            <a:ext cx="1995856" cy="391628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marL="0" marR="0" lvl="0" indent="0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noProof="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Live Training Hours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76575" y="3686678"/>
            <a:ext cx="1776133" cy="43107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bg1"/>
                </a:solidFill>
                <a:latin typeface="方正姚体" panose="02010601030101010101" pitchFamily="2" charset="-122"/>
              </a:rPr>
              <a:t>Our Reach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057848" y="3689316"/>
            <a:ext cx="1778760" cy="43107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bg1"/>
                </a:solidFill>
                <a:latin typeface="方正姚体" panose="02010601030101010101" pitchFamily="2" charset="-122"/>
              </a:rPr>
              <a:t>Institutes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188989" y="3689315"/>
            <a:ext cx="1778567" cy="43107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bg1"/>
                </a:solidFill>
                <a:latin typeface="方正姚体" panose="02010601030101010101" pitchFamily="2" charset="-122"/>
              </a:rPr>
              <a:t>Impact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366903" y="3686678"/>
            <a:ext cx="1776133" cy="43107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bg1"/>
                </a:solidFill>
                <a:latin typeface="方正姚体" panose="02010601030101010101" pitchFamily="2" charset="-122"/>
              </a:rPr>
              <a:t>Training Hours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9548176" y="3689316"/>
            <a:ext cx="1778760" cy="43107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solidFill>
                  <a:schemeClr val="bg1"/>
                </a:solidFill>
                <a:latin typeface="方正姚体" panose="02010601030101010101" pitchFamily="2" charset="-122"/>
              </a:rPr>
              <a:t>Collaborations</a:t>
            </a:r>
          </a:p>
        </p:txBody>
      </p:sp>
      <p:sp>
        <p:nvSpPr>
          <p:cNvPr id="73" name="Rectangle 72"/>
          <p:cNvSpPr/>
          <p:nvPr/>
        </p:nvSpPr>
        <p:spPr>
          <a:xfrm>
            <a:off x="873948" y="5284242"/>
            <a:ext cx="6093608" cy="994370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方正姚体" panose="02010601030101010101" pitchFamily="2" charset="-122"/>
              </a:rPr>
              <a:t>No. of Live Projects Provided (In 2022-23): </a:t>
            </a:r>
            <a:r>
              <a:rPr lang="en-US" altLang="zh-CN" sz="1600" b="1" dirty="0">
                <a:solidFill>
                  <a:schemeClr val="bg1"/>
                </a:solidFill>
                <a:latin typeface="方正姚体" panose="02010601030101010101" pitchFamily="2" charset="-122"/>
              </a:rPr>
              <a:t>2750+</a:t>
            </a:r>
          </a:p>
        </p:txBody>
      </p:sp>
      <p:sp>
        <p:nvSpPr>
          <p:cNvPr id="74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390B38CC-5B02-4174-BBBB-3660006DD96C}"/>
              </a:ext>
            </a:extLst>
          </p:cNvPr>
          <p:cNvSpPr txBox="1"/>
          <p:nvPr/>
        </p:nvSpPr>
        <p:spPr>
          <a:xfrm>
            <a:off x="863788" y="1632453"/>
            <a:ext cx="10449630" cy="1622734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marL="0" marR="0" lvl="0" indent="0" algn="just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Phoenix Global is a skill-development company that helps students acquire and master professional and soft skills as per the requirements of the industry benchmarked to world’s top firms, trained by top class industry professionals.</a:t>
            </a:r>
          </a:p>
          <a:p>
            <a:pPr marL="0" marR="0" lvl="0" indent="0" algn="just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marR="0" lvl="0" indent="0" algn="just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Phoenix Global is India’s firsts to have Industry professionals with esteemed alma mater including the IITs and IIMs to mentor and decipher the cutting-edge skills, critical to the emerging industries while also giving them an opportunity to intern on a project under the mentorship of industry professionals from the IITs /IIMs.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015" y="5187203"/>
            <a:ext cx="1149563" cy="114735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89" y="5200645"/>
            <a:ext cx="1149563" cy="1147354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3" y="5200645"/>
            <a:ext cx="1149563" cy="114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BF92F8-75CF-A9EE-B5D0-F4F878702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69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99462"/>
            <a:ext cx="10058400" cy="556170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Top B-Schools mentioning Phoenix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B5A0B7-3914-5CB9-132F-F1B1C1B5F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72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b="1" dirty="0">
              <a:solidFill>
                <a:schemeClr val="bg1"/>
              </a:solidFill>
              <a:latin typeface="方正姚体" panose="02010601030101010101" pitchFamily="2" charset="-122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0FFE550-68E2-6CB2-7993-70F9F9489642}"/>
              </a:ext>
            </a:extLst>
          </p:cNvPr>
          <p:cNvSpPr txBox="1">
            <a:spLocks/>
          </p:cNvSpPr>
          <p:nvPr/>
        </p:nvSpPr>
        <p:spPr>
          <a:xfrm>
            <a:off x="550191" y="2846779"/>
            <a:ext cx="11080891" cy="2862685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F663AA-BE6A-088C-6917-03F6F738B7AE}"/>
              </a:ext>
            </a:extLst>
          </p:cNvPr>
          <p:cNvSpPr/>
          <p:nvPr/>
        </p:nvSpPr>
        <p:spPr>
          <a:xfrm>
            <a:off x="550191" y="2827884"/>
            <a:ext cx="104320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CORPORATE OFFICE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Phoenix Global, 6th Floor, Omega-C Block,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Divyasree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Building,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Hitech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City Rd, Hyderabad, Telangana 500032</a:t>
            </a:r>
          </a:p>
          <a:p>
            <a:pPr algn="l"/>
            <a:endParaRPr lang="en-US" sz="1600" cap="all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Web: www.phoenix-global.co.in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e-mail: corporate@phoenix-global.co.in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Landline No: 040 71055796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Fax Number: 040 71055701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24x7 WhatsApp Info Center: +91 95814 47424 (WhatsApp Texting Only)</a:t>
            </a:r>
            <a:endParaRPr lang="en-US" sz="1600" b="1" i="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195B36-9A65-94C9-0E90-C35647A20D7F}"/>
              </a:ext>
            </a:extLst>
          </p:cNvPr>
          <p:cNvSpPr/>
          <p:nvPr/>
        </p:nvSpPr>
        <p:spPr>
          <a:xfrm>
            <a:off x="550191" y="239467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Phoenix Global 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3C127-B52E-70B8-3B0F-561674BCB837}"/>
              </a:ext>
            </a:extLst>
          </p:cNvPr>
          <p:cNvSpPr/>
          <p:nvPr/>
        </p:nvSpPr>
        <p:spPr>
          <a:xfrm>
            <a:off x="550191" y="5141166"/>
            <a:ext cx="11054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1"/>
                </a:solidFill>
              </a:rPr>
              <a:t>All rights reserved. No part of this document may be reproduced or copied in any form or by any means [graphic, electronic or mechanical, including photocopying, recording, taping or information retrieval systems] or reproduced on any disc, tape, perforated media or other information storage device, etc., without the explicit written permission of Phoenix Global. Breach of the condition is liable for legal action.</a:t>
            </a:r>
          </a:p>
          <a:p>
            <a:pPr algn="just"/>
            <a:endParaRPr lang="en-US" sz="1200" dirty="0">
              <a:solidFill>
                <a:schemeClr val="bg1"/>
              </a:solidFill>
            </a:endParaRPr>
          </a:p>
          <a:p>
            <a:pPr algn="just"/>
            <a:r>
              <a:rPr lang="en-US" sz="1200" dirty="0">
                <a:solidFill>
                  <a:schemeClr val="bg1"/>
                </a:solidFill>
              </a:rPr>
              <a:t>Disclaimer: All product and company/Institute names/Logos/Brand Icons are trademarks™ or registered® trademarks of their respective holders. Use of them does not imply any affiliation with or endorsement by them. All specifications are subject to change without notice.</a:t>
            </a:r>
            <a:endParaRPr lang="en-US" sz="1200" dirty="0">
              <a:solidFill>
                <a:schemeClr val="bg1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D5277-7BB2-D448-9580-F923ED69BE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1" y="1345686"/>
            <a:ext cx="1238068" cy="965693"/>
          </a:xfrm>
          <a:prstGeom prst="rect">
            <a:avLst/>
          </a:prstGeom>
        </p:spPr>
      </p:pic>
      <p:pic>
        <p:nvPicPr>
          <p:cNvPr id="8" name="Picture 4" descr="Homepage">
            <a:extLst>
              <a:ext uri="{FF2B5EF4-FFF2-40B4-BE49-F238E27FC236}">
                <a16:creationId xmlns:a16="http://schemas.microsoft.com/office/drawing/2014/main" id="{5BC5757A-6DF2-212B-C0F9-A43B25E42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044" y="1608981"/>
            <a:ext cx="28575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SBM - Swachhtha App">
            <a:extLst>
              <a:ext uri="{FF2B5EF4-FFF2-40B4-BE49-F238E27FC236}">
                <a16:creationId xmlns:a16="http://schemas.microsoft.com/office/drawing/2014/main" id="{62C53C17-69A7-737F-DB4B-2859CF821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85974"/>
            <a:ext cx="14337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makeinindia | Daman Food Park">
            <a:extLst>
              <a:ext uri="{FF2B5EF4-FFF2-40B4-BE49-F238E27FC236}">
                <a16:creationId xmlns:a16="http://schemas.microsoft.com/office/drawing/2014/main" id="{723F66BD-6503-175D-8084-3AF82C7E6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397" y="1654198"/>
            <a:ext cx="1438275" cy="65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732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6139004" y="5490859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97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6137683" y="14636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06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6137683" y="4454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3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7272037" y="5490859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4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7270716" y="14636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49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7270716" y="4454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1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405069" y="548906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2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403749" y="14618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3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403749" y="4436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5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9538102" y="5495702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6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9536781" y="1468493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7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9536781" y="450271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9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10671135" y="5495702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0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10669814" y="1468493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1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10669814" y="450271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3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6137684" y="4485573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4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6126971" y="34673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5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6126971" y="24491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7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7270716" y="4487372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8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7260004" y="34691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9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7260004" y="24509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1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403749" y="4487372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2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393036" y="34691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3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393036" y="24509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5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9536782" y="4485573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6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9526069" y="34673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7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9526069" y="24491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9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10669814" y="448073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80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10659101" y="3462507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81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10659101" y="2444285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pic>
        <p:nvPicPr>
          <p:cNvPr id="192" name="Picture 2" descr="IIM Lucknow Campus | IIM Lucknow Facilities | IIM Lucknow Library | IIML  Camp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89" y="452894"/>
            <a:ext cx="800621" cy="84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Indian Institute of Management Rohtak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727" y="2529307"/>
            <a:ext cx="800620" cy="7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6" descr="Indian Institute of Management Ranchi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38" y="2568182"/>
            <a:ext cx="903656" cy="61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8" descr="Logo and Motto | IIM Nagp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91" y="1482296"/>
            <a:ext cx="734411" cy="8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4" descr="Indian Institute of Management Tiruchirappalli - Wikipe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148" y="1471293"/>
            <a:ext cx="432431" cy="86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29" y="2505278"/>
            <a:ext cx="864689" cy="800161"/>
          </a:xfrm>
          <a:prstGeom prst="rect">
            <a:avLst/>
          </a:prstGeom>
        </p:spPr>
      </p:pic>
      <p:pic>
        <p:nvPicPr>
          <p:cNvPr id="198" name="Picture 18" descr="IIM BG – Indian Institute of Management Bodh Gay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r="10667"/>
          <a:stretch/>
        </p:blipFill>
        <p:spPr bwMode="auto">
          <a:xfrm>
            <a:off x="9587857" y="1527174"/>
            <a:ext cx="898047" cy="83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20" descr="Indian Institute of Management Indore - Wikiped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229" y="2434697"/>
            <a:ext cx="538947" cy="86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6" descr="IIM Amritsar's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78" y="1509683"/>
            <a:ext cx="539647" cy="81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22" descr="TAPMI – T. A. PAI MANAGEMENT INSTITUT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62" y="4622425"/>
            <a:ext cx="940826" cy="69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4" descr="Amity University, Noida - Wikipedi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294" y="5563526"/>
            <a:ext cx="672238" cy="79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26" descr="The Engineer's Choice_Goa Institute of Management - InsideII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399" y="5552122"/>
            <a:ext cx="792632" cy="78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28" descr="Jaipuria Institute of Management - JIM, Noida - Ranking, Courses, Fees,  Admission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095" y="5555565"/>
            <a:ext cx="909751" cy="7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30" descr="File:UBS LOGO.png - Wikimedia Comm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327" y="5674388"/>
            <a:ext cx="741025" cy="5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Institute of Management Technology, Hyderabad - Wikipedi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99" y="3504660"/>
            <a:ext cx="787674" cy="8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4" descr="The Logo | Official Website of IIM Jammu| Indian Institute of Management  Jammu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91" y="1412872"/>
            <a:ext cx="832843" cy="103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6" descr="Symbiosis Centre for Management and Human Resource Development (SCMHRD Pune)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3" b="16495"/>
          <a:stretch/>
        </p:blipFill>
        <p:spPr bwMode="auto">
          <a:xfrm>
            <a:off x="8434414" y="4683760"/>
            <a:ext cx="914289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8" descr="SNAP Exam 2019 | Symbiosis MBA Admission | Symbiosis National Aptitude Test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27" y="4490034"/>
            <a:ext cx="1044697" cy="104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10" descr="SVKM's NMIMS - Wikipedi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29" y="3499806"/>
            <a:ext cx="853474" cy="8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61902" y="465383"/>
            <a:ext cx="762402" cy="738995"/>
          </a:xfrm>
          <a:prstGeom prst="rect">
            <a:avLst/>
          </a:prstGeom>
        </p:spPr>
      </p:pic>
      <p:pic>
        <p:nvPicPr>
          <p:cNvPr id="225" name="Picture 10" descr="HES Students Place 2nd in Hult Prize @ Harvard Competition | NikitasVerita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924" y="502549"/>
            <a:ext cx="793454" cy="79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" name="Picture 12" descr="JOB POST: Professors at Indian Institute of Technology [IIT], Delhi:  Applications Ope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209" y="5560502"/>
            <a:ext cx="808542" cy="80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Picture 14" descr="About — SDG Advocate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752" y="533262"/>
            <a:ext cx="860234" cy="7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LRI to build campus in Amaravati | Deccan Herald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068" y="2530190"/>
            <a:ext cx="944309" cy="77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dian Institute of Management Shillong - Wikipedia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259" y="477734"/>
            <a:ext cx="607028" cy="83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Page | IIM Sambalpur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448" y="3483274"/>
            <a:ext cx="689084" cy="84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37916" y="3506494"/>
            <a:ext cx="874804" cy="874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610297" y="4498942"/>
            <a:ext cx="889963" cy="889963"/>
          </a:xfrm>
          <a:prstGeom prst="rect">
            <a:avLst/>
          </a:prstGeom>
        </p:spPr>
      </p:pic>
      <p:sp>
        <p:nvSpPr>
          <p:cNvPr id="228" name="TextBox 227"/>
          <p:cNvSpPr txBox="1"/>
          <p:nvPr/>
        </p:nvSpPr>
        <p:spPr>
          <a:xfrm>
            <a:off x="6085072" y="1140859"/>
            <a:ext cx="1153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2060"/>
                </a:solidFill>
                <a:latin typeface="Arial Narrow" panose="020B0606020202030204" pitchFamily="34" charset="0"/>
              </a:rPr>
              <a:t>Harvard HUII</a:t>
            </a:r>
          </a:p>
        </p:txBody>
      </p:sp>
      <p:pic>
        <p:nvPicPr>
          <p:cNvPr id="1046" name="Picture 22" descr="About Logo | IIM Sirmaur | Himachal Pradesh | India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569" y="3517671"/>
            <a:ext cx="792332" cy="82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743330" y="4513620"/>
            <a:ext cx="845824" cy="842065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0" y="0"/>
            <a:ext cx="5712367" cy="6858001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Our Clients, </a:t>
            </a:r>
          </a:p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Students,</a:t>
            </a:r>
          </a:p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Associations,</a:t>
            </a:r>
          </a:p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and</a:t>
            </a:r>
          </a:p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Knowledge Partners</a:t>
            </a:r>
          </a:p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are from </a:t>
            </a:r>
          </a:p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India’s Top B-Schools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5AC044-E29F-2839-7916-A17A7E557AB8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3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00897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About the Program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419410" y="4553864"/>
            <a:ext cx="2303505" cy="80671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High 1-1 Focus</a:t>
            </a:r>
          </a:p>
        </p:txBody>
      </p:sp>
      <p:sp>
        <p:nvSpPr>
          <p:cNvPr id="74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390B38CC-5B02-4174-BBBB-3660006DD96C}"/>
              </a:ext>
            </a:extLst>
          </p:cNvPr>
          <p:cNvSpPr txBox="1"/>
          <p:nvPr/>
        </p:nvSpPr>
        <p:spPr>
          <a:xfrm>
            <a:off x="776917" y="1393347"/>
            <a:ext cx="10449630" cy="1376513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lvl="0" algn="just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Phoenix </a:t>
            </a: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Global’s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Leadership Experience MBA Certification Program is India’s First Live MBA Leadership Program that focuses on Training and Mentoring 1</a:t>
            </a:r>
            <a:r>
              <a:rPr lang="en-US" altLang="zh-CN" sz="1600" baseline="30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st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and 2</a:t>
            </a:r>
            <a:r>
              <a:rPr lang="en-US" altLang="zh-CN" sz="1600" baseline="30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nd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Year MBA students to perform exceptionally during their summer internships, placements and early corporate career. It is a well curated 1 Month Program that provides a comprehensive experiential learning to the student through live training sessions, applied corporate projects and industry immersion in the domain of Brand Management, Product Management, Business Analytics and Digital Marketing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9306402" y="3433440"/>
            <a:ext cx="2303505" cy="983228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Corporate Mentors with IIM Alma Mater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06402" y="5492244"/>
            <a:ext cx="2303505" cy="80671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Personal </a:t>
            </a:r>
          </a:p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Mentorship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25470" y="3454701"/>
            <a:ext cx="2303505" cy="961967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Assured Corporate </a:t>
            </a:r>
          </a:p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Live Project to All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0360" y="4553864"/>
            <a:ext cx="2303505" cy="80671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Project Review and Feedback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22440" y="4556235"/>
            <a:ext cx="2303505" cy="80671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Live Mentorship Sessions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22440" y="3454702"/>
            <a:ext cx="2303505" cy="961966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Certification</a:t>
            </a:r>
          </a:p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CV Points &amp; Letter of Recommendation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426876" y="5485094"/>
            <a:ext cx="2303505" cy="80671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Cracking National Case Competitions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81672" y="2868793"/>
            <a:ext cx="218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Program Highlights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042119-71CA-4DC0-A2B2-4062ACCB969D}"/>
              </a:ext>
            </a:extLst>
          </p:cNvPr>
          <p:cNvSpPr/>
          <p:nvPr/>
        </p:nvSpPr>
        <p:spPr>
          <a:xfrm>
            <a:off x="420359" y="5485094"/>
            <a:ext cx="2303505" cy="80671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Experience needed to work in Top Companies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8FEC3F-9658-4013-BC49-C2A517182802}"/>
              </a:ext>
            </a:extLst>
          </p:cNvPr>
          <p:cNvSpPr/>
          <p:nvPr/>
        </p:nvSpPr>
        <p:spPr>
          <a:xfrm>
            <a:off x="9306402" y="4553864"/>
            <a:ext cx="2303505" cy="80671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Placement Preparation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7F807D-165C-41E3-AB63-CF3C1ACF5ECD}"/>
              </a:ext>
            </a:extLst>
          </p:cNvPr>
          <p:cNvSpPr/>
          <p:nvPr/>
        </p:nvSpPr>
        <p:spPr>
          <a:xfrm>
            <a:off x="6419410" y="3457451"/>
            <a:ext cx="2303505" cy="983228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Assured </a:t>
            </a:r>
          </a:p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Internship Opportunity to top 20%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ED6DD6-21B5-4EE5-8E71-E164F885AA5D}"/>
              </a:ext>
            </a:extLst>
          </p:cNvPr>
          <p:cNvSpPr/>
          <p:nvPr/>
        </p:nvSpPr>
        <p:spPr>
          <a:xfrm>
            <a:off x="6419410" y="5485094"/>
            <a:ext cx="2303505" cy="80671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Chance to Grab Internship </a:t>
            </a:r>
          </a:p>
        </p:txBody>
      </p:sp>
      <p:pic>
        <p:nvPicPr>
          <p:cNvPr id="2056" name="Picture 8" descr="New Icon Transparent #254648 - Free Icons Library">
            <a:extLst>
              <a:ext uri="{FF2B5EF4-FFF2-40B4-BE49-F238E27FC236}">
                <a16:creationId xmlns:a16="http://schemas.microsoft.com/office/drawing/2014/main" id="{AC982D7A-A46A-E49E-1199-BDC44371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6" y="3266439"/>
            <a:ext cx="647849" cy="6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New Icon Transparent #254648 - Free Icons Library">
            <a:extLst>
              <a:ext uri="{FF2B5EF4-FFF2-40B4-BE49-F238E27FC236}">
                <a16:creationId xmlns:a16="http://schemas.microsoft.com/office/drawing/2014/main" id="{029E72AE-7952-980F-C2B4-5BB18A49C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244" y="3273142"/>
            <a:ext cx="647849" cy="6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New Icon Transparent #254648 - Free Icons Library">
            <a:extLst>
              <a:ext uri="{FF2B5EF4-FFF2-40B4-BE49-F238E27FC236}">
                <a16:creationId xmlns:a16="http://schemas.microsoft.com/office/drawing/2014/main" id="{08710B31-1443-5852-E4EE-529963C8A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980" y="3279142"/>
            <a:ext cx="647849" cy="6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New Icon Transparent #254648 - Free Icons Library">
            <a:extLst>
              <a:ext uri="{FF2B5EF4-FFF2-40B4-BE49-F238E27FC236}">
                <a16:creationId xmlns:a16="http://schemas.microsoft.com/office/drawing/2014/main" id="{3CE4B444-BAA5-9E94-4A63-21023FD89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189" y="3254352"/>
            <a:ext cx="647849" cy="6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5AF98-31B9-95BE-A8BD-FB9CEA569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30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9526069" y="2463275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8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6139004" y="5490859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97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6137683" y="14636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06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6137683" y="4454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3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7272037" y="5490859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4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7270716" y="14636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49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7270716" y="4454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1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405069" y="548906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2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403749" y="14618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3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403749" y="4436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5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9538102" y="5495702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6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9536781" y="1468493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7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9536781" y="450271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59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10671135" y="5495702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0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10669814" y="1468493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1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10669814" y="450271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3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6137684" y="4485573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4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6126971" y="34673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5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6126971" y="24491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7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7270716" y="4487372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8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7260004" y="34691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69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7260004" y="24509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1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403749" y="4487372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2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393036" y="34691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3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393036" y="2450928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5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9536782" y="4485573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6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9526069" y="346735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7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8266696" y="4770754"/>
            <a:ext cx="45719" cy="4571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79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10669814" y="4480730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80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10659101" y="3462507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81" name="Rectangle: Rounded Corners 139">
            <a:extLst>
              <a:ext uri="{FF2B5EF4-FFF2-40B4-BE49-F238E27FC236}">
                <a16:creationId xmlns:a16="http://schemas.microsoft.com/office/drawing/2014/main" id="{8442742C-01C0-434D-AE75-2C7CEA479F0A}"/>
              </a:ext>
            </a:extLst>
          </p:cNvPr>
          <p:cNvSpPr/>
          <p:nvPr/>
        </p:nvSpPr>
        <p:spPr>
          <a:xfrm>
            <a:off x="10659101" y="2444285"/>
            <a:ext cx="998039" cy="894109"/>
          </a:xfrm>
          <a:prstGeom prst="roundRect">
            <a:avLst>
              <a:gd name="adj" fmla="val 9752"/>
            </a:avLst>
          </a:prstGeom>
          <a:solidFill>
            <a:sysClr val="window" lastClr="FFFFFF"/>
          </a:solidFill>
          <a:ln w="3175">
            <a:solidFill>
              <a:sysClr val="window" lastClr="FFFFFF">
                <a:lumMod val="95000"/>
              </a:sysClr>
            </a:solidFill>
          </a:ln>
          <a:effectLst>
            <a:outerShdw blurRad="1016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hi-I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454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i-IN" sz="1400" b="0" i="0" u="none" strike="noStrike" kern="0" cap="none" spc="0" normalizeH="0" baseline="0" noProof="0" dirty="0">
              <a:ln>
                <a:noFill/>
              </a:ln>
              <a:solidFill>
                <a:srgbClr val="234E8F">
                  <a:lumMod val="65000"/>
                  <a:lumOff val="35000"/>
                </a:srgbClr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0" y="0"/>
            <a:ext cx="5712367" cy="6858001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Phoenix MBA students</a:t>
            </a:r>
          </a:p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will work on Applied</a:t>
            </a:r>
          </a:p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Live Corporate </a:t>
            </a:r>
          </a:p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Experience Projects/ </a:t>
            </a:r>
          </a:p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mock SIP projects</a:t>
            </a:r>
          </a:p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at top companies</a:t>
            </a:r>
          </a:p>
          <a:p>
            <a:pPr lvl="1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such as … </a:t>
            </a:r>
          </a:p>
        </p:txBody>
      </p:sp>
      <p:pic>
        <p:nvPicPr>
          <p:cNvPr id="2" name="Picture 2" descr="File:3M wordmark.svg -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562" y="672935"/>
            <a:ext cx="852281" cy="44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Our Corporate Logo - Aditya Birla Gro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004" y="594943"/>
            <a:ext cx="964365" cy="5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ile:Accenture.sv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159" y="795345"/>
            <a:ext cx="867792" cy="2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9361" y="594943"/>
            <a:ext cx="638407" cy="643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0504" y="863860"/>
            <a:ext cx="856658" cy="257854"/>
          </a:xfrm>
          <a:prstGeom prst="rect">
            <a:avLst/>
          </a:prstGeom>
        </p:spPr>
      </p:pic>
      <p:pic>
        <p:nvPicPr>
          <p:cNvPr id="1036" name="Picture 12" descr="The Branding Source: New logo: Asian Pai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36" y="1678282"/>
            <a:ext cx="670331" cy="55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harat Petroleum - Wikiped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60" y="1527975"/>
            <a:ext cx="634891" cy="78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pgemini Company Profile | Cloudy Job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99" y="1636314"/>
            <a:ext cx="891742" cy="63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ca-Cola Logo History - Evolution of The Company Logo | Coca-Cola Indi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t="6793" r="7754" b="21575"/>
          <a:stretch/>
        </p:blipFill>
        <p:spPr bwMode="auto">
          <a:xfrm>
            <a:off x="9560689" y="1643605"/>
            <a:ext cx="891250" cy="4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abur - Wikipedi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881" y="1590642"/>
            <a:ext cx="679903" cy="6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Deloitte logo and symbol, meaning, history,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29" y="2512842"/>
            <a:ext cx="845714" cy="73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lipkart Logo Vector | Vector logo, Computer projects, Free amazon products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5"/>
          <a:stretch/>
        </p:blipFill>
        <p:spPr bwMode="auto">
          <a:xfrm>
            <a:off x="7317723" y="2488910"/>
            <a:ext cx="866343" cy="78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File:Godrej Logo.svg - Wikimedia Comm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55" y="2718619"/>
            <a:ext cx="742665" cy="3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CL Tech bets on acquisitions to drive growth | India.co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710" y="5702801"/>
            <a:ext cx="787079" cy="46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SBC Logo, history, meaning, symbol,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700" y="5652431"/>
            <a:ext cx="1032263" cy="58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Unilever - Wikipedia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497" y="7147221"/>
            <a:ext cx="200635" cy="2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Download - Icici Bank Logo Hd Png Clipart - Large Size Png Image - Pik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36" y="3573295"/>
            <a:ext cx="615796" cy="6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ITC Limited - Wikipedi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13" y="3531537"/>
            <a:ext cx="738562" cy="76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Marico - Wikipedi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213" y="3612728"/>
            <a:ext cx="724245" cy="62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Nestle logo and symbol, meaning, history,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474" y="3587086"/>
            <a:ext cx="653321" cy="65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File:OYO Rooms (logo).png - Wikimedia Common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29" y="3533989"/>
            <a:ext cx="768280" cy="7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idilite Industries - Wikipedia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30" y="4687516"/>
            <a:ext cx="945119" cy="47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Reliance Industries - Wikipedia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364" y="4656589"/>
            <a:ext cx="781359" cy="5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Raymond Logo Vectors Free Download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499" y="4642483"/>
            <a:ext cx="649575" cy="58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File:RPG Group logo White 1.png - Wikimedia Commons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295" y="4771270"/>
            <a:ext cx="890380" cy="32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763654" y="4596731"/>
            <a:ext cx="821933" cy="626039"/>
          </a:xfrm>
          <a:prstGeom prst="rect">
            <a:avLst/>
          </a:prstGeom>
        </p:spPr>
      </p:pic>
      <p:pic>
        <p:nvPicPr>
          <p:cNvPr id="1078" name="Picture 54" descr="File:UltraTech logo.jpg - Wikimedia Commons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06" y="5722680"/>
            <a:ext cx="860237" cy="44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File:Whirlpool Corporation Logo (as of 2017).svg - Wikimedia Commons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757" y="5722680"/>
            <a:ext cx="899866" cy="48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Wipro - Wikipedia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653" y="5489635"/>
            <a:ext cx="911810" cy="9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Yes, Google has a new logo – but why?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435" y="2593280"/>
            <a:ext cx="634098" cy="63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Loreal Logo, history, meaning, symbol, 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037" y="2640194"/>
            <a:ext cx="835372" cy="54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BD03DE-D46A-2E53-A152-CAAA54FAB54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73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Available Tracks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557493-16A2-BF4E-B988-A90933780570}"/>
              </a:ext>
            </a:extLst>
          </p:cNvPr>
          <p:cNvGrpSpPr/>
          <p:nvPr/>
        </p:nvGrpSpPr>
        <p:grpSpPr>
          <a:xfrm>
            <a:off x="562375" y="2021126"/>
            <a:ext cx="8324547" cy="806712"/>
            <a:chOff x="528508" y="2547876"/>
            <a:chExt cx="11114852" cy="806712"/>
          </a:xfrm>
        </p:grpSpPr>
        <p:sp>
          <p:nvSpPr>
            <p:cNvPr id="14" name="Rectangle 13"/>
            <p:cNvSpPr/>
            <p:nvPr/>
          </p:nvSpPr>
          <p:spPr>
            <a:xfrm>
              <a:off x="528508" y="2547876"/>
              <a:ext cx="3474532" cy="806712"/>
            </a:xfrm>
            <a:prstGeom prst="rect">
              <a:avLst/>
            </a:prstGeom>
            <a:gradFill flip="none" rotWithShape="1">
              <a:gsLst>
                <a:gs pos="28000">
                  <a:srgbClr val="002060"/>
                </a:gs>
                <a:gs pos="100000">
                  <a:schemeClr val="accent5">
                    <a:lumMod val="75000"/>
                  </a:schemeClr>
                </a:gs>
                <a:gs pos="79000">
                  <a:srgbClr val="28477E"/>
                </a:gs>
                <a:gs pos="51000">
                  <a:srgbClr val="1D367D"/>
                </a:gs>
                <a:gs pos="100000">
                  <a:schemeClr val="accent5"/>
                </a:gs>
              </a:gsLst>
              <a:lin ang="0" scaled="0"/>
              <a:tileRect/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方正姚体" panose="02010601030101010101" pitchFamily="2" charset="-122"/>
                </a:rPr>
                <a:t>Brand Management Program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48668" y="2547876"/>
              <a:ext cx="3474532" cy="806712"/>
            </a:xfrm>
            <a:prstGeom prst="rect">
              <a:avLst/>
            </a:prstGeom>
            <a:gradFill flip="none" rotWithShape="1">
              <a:gsLst>
                <a:gs pos="28000">
                  <a:srgbClr val="002060"/>
                </a:gs>
                <a:gs pos="100000">
                  <a:schemeClr val="accent5">
                    <a:lumMod val="75000"/>
                  </a:schemeClr>
                </a:gs>
                <a:gs pos="79000">
                  <a:srgbClr val="28477E"/>
                </a:gs>
                <a:gs pos="51000">
                  <a:srgbClr val="1D367D"/>
                </a:gs>
                <a:gs pos="100000">
                  <a:schemeClr val="accent5"/>
                </a:gs>
              </a:gsLst>
              <a:lin ang="0" scaled="0"/>
              <a:tileRect/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方正姚体" panose="02010601030101010101" pitchFamily="2" charset="-122"/>
                </a:rPr>
                <a:t>Product Management Program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168828" y="2547876"/>
              <a:ext cx="3474532" cy="806712"/>
            </a:xfrm>
            <a:prstGeom prst="rect">
              <a:avLst/>
            </a:prstGeom>
            <a:gradFill flip="none" rotWithShape="1">
              <a:gsLst>
                <a:gs pos="28000">
                  <a:srgbClr val="002060"/>
                </a:gs>
                <a:gs pos="100000">
                  <a:schemeClr val="accent5">
                    <a:lumMod val="75000"/>
                  </a:schemeClr>
                </a:gs>
                <a:gs pos="79000">
                  <a:srgbClr val="28477E"/>
                </a:gs>
                <a:gs pos="51000">
                  <a:srgbClr val="1D367D"/>
                </a:gs>
                <a:gs pos="100000">
                  <a:schemeClr val="accent5"/>
                </a:gs>
              </a:gsLst>
              <a:lin ang="0" scaled="0"/>
              <a:tileRect/>
            </a:gra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  <a:latin typeface="方正姚体" panose="02010601030101010101" pitchFamily="2" charset="-122"/>
                </a:rPr>
                <a:t>Business Analytics Program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BE096AE-D862-43DF-8F16-B19D365CB1BE}"/>
              </a:ext>
            </a:extLst>
          </p:cNvPr>
          <p:cNvSpPr/>
          <p:nvPr/>
        </p:nvSpPr>
        <p:spPr>
          <a:xfrm>
            <a:off x="8163828" y="3941950"/>
            <a:ext cx="3284799" cy="477688"/>
          </a:xfrm>
          <a:prstGeom prst="rect">
            <a:avLst/>
          </a:prstGeom>
          <a:solidFill>
            <a:srgbClr val="002060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D68E52-820A-41AB-ABEB-63036FE2A49F}"/>
              </a:ext>
            </a:extLst>
          </p:cNvPr>
          <p:cNvSpPr/>
          <p:nvPr/>
        </p:nvSpPr>
        <p:spPr>
          <a:xfrm>
            <a:off x="897655" y="5467014"/>
            <a:ext cx="3284799" cy="477688"/>
          </a:xfrm>
          <a:prstGeom prst="rect">
            <a:avLst/>
          </a:prstGeom>
          <a:solidFill>
            <a:srgbClr val="5A9BD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Bent-Up Arrow 129">
            <a:extLst>
              <a:ext uri="{FF2B5EF4-FFF2-40B4-BE49-F238E27FC236}">
                <a16:creationId xmlns:a16="http://schemas.microsoft.com/office/drawing/2014/main" id="{B380F367-BC2D-4D1A-A3AA-5B48CF9A822E}"/>
              </a:ext>
            </a:extLst>
          </p:cNvPr>
          <p:cNvSpPr/>
          <p:nvPr/>
        </p:nvSpPr>
        <p:spPr>
          <a:xfrm rot="16200000" flipV="1">
            <a:off x="2719039" y="4832741"/>
            <a:ext cx="360201" cy="907906"/>
          </a:xfrm>
          <a:prstGeom prst="bentUpArrow">
            <a:avLst>
              <a:gd name="adj1" fmla="val 36792"/>
              <a:gd name="adj2" fmla="val 29908"/>
              <a:gd name="adj3" fmla="val 39724"/>
            </a:avLst>
          </a:prstGeom>
          <a:solidFill>
            <a:srgbClr val="5A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60D9AB-1FC9-4F18-BE92-F787B8BB69B8}"/>
              </a:ext>
            </a:extLst>
          </p:cNvPr>
          <p:cNvSpPr/>
          <p:nvPr/>
        </p:nvSpPr>
        <p:spPr>
          <a:xfrm>
            <a:off x="3319713" y="4958659"/>
            <a:ext cx="3714394" cy="47768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Bent-Up Arrow 130">
            <a:extLst>
              <a:ext uri="{FF2B5EF4-FFF2-40B4-BE49-F238E27FC236}">
                <a16:creationId xmlns:a16="http://schemas.microsoft.com/office/drawing/2014/main" id="{678576DB-A9D0-4D32-86A1-1858E691C8F1}"/>
              </a:ext>
            </a:extLst>
          </p:cNvPr>
          <p:cNvSpPr/>
          <p:nvPr/>
        </p:nvSpPr>
        <p:spPr>
          <a:xfrm rot="16200000" flipV="1">
            <a:off x="5124406" y="4340207"/>
            <a:ext cx="360201" cy="907906"/>
          </a:xfrm>
          <a:prstGeom prst="bentUpArrow">
            <a:avLst>
              <a:gd name="adj1" fmla="val 36792"/>
              <a:gd name="adj2" fmla="val 29908"/>
              <a:gd name="adj3" fmla="val 39724"/>
            </a:avLst>
          </a:prstGeom>
          <a:solidFill>
            <a:srgbClr val="224A9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A73F78-1244-40F0-BE13-30F87A240951}"/>
              </a:ext>
            </a:extLst>
          </p:cNvPr>
          <p:cNvSpPr/>
          <p:nvPr/>
        </p:nvSpPr>
        <p:spPr>
          <a:xfrm>
            <a:off x="5741770" y="4450304"/>
            <a:ext cx="3284799" cy="47768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Bent-Up Arrow 131">
            <a:extLst>
              <a:ext uri="{FF2B5EF4-FFF2-40B4-BE49-F238E27FC236}">
                <a16:creationId xmlns:a16="http://schemas.microsoft.com/office/drawing/2014/main" id="{5FD2A6D5-1BE6-4887-8E90-3BF8DA3D42E2}"/>
              </a:ext>
            </a:extLst>
          </p:cNvPr>
          <p:cNvSpPr/>
          <p:nvPr/>
        </p:nvSpPr>
        <p:spPr>
          <a:xfrm rot="16200000" flipV="1">
            <a:off x="7529774" y="3847673"/>
            <a:ext cx="360201" cy="907908"/>
          </a:xfrm>
          <a:prstGeom prst="bentUpArrow">
            <a:avLst>
              <a:gd name="adj1" fmla="val 36792"/>
              <a:gd name="adj2" fmla="val 29908"/>
              <a:gd name="adj3" fmla="val 39724"/>
            </a:avLst>
          </a:prstGeom>
          <a:solidFill>
            <a:srgbClr val="010A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42C8A2-AC29-4323-AF3D-37D26195CAA7}"/>
              </a:ext>
            </a:extLst>
          </p:cNvPr>
          <p:cNvSpPr txBox="1"/>
          <p:nvPr/>
        </p:nvSpPr>
        <p:spPr>
          <a:xfrm>
            <a:off x="1529958" y="5490415"/>
            <a:ext cx="265249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Apply to the Program and complete</a:t>
            </a:r>
            <a:r>
              <a:rPr kumimoji="0" lang="en-US" altLang="ko-KR" sz="11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selection &amp; Registration Process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C86E91-8731-463A-A61D-5F7146293BF3}"/>
              </a:ext>
            </a:extLst>
          </p:cNvPr>
          <p:cNvSpPr txBox="1"/>
          <p:nvPr/>
        </p:nvSpPr>
        <p:spPr>
          <a:xfrm>
            <a:off x="3842291" y="4978596"/>
            <a:ext cx="319181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b="1" kern="0" dirty="0">
                <a:solidFill>
                  <a:prstClr val="white"/>
                </a:solidFill>
                <a:latin typeface="Arial"/>
                <a:cs typeface="Arial" pitchFamily="34" charset="0"/>
              </a:rPr>
              <a:t>Live Industry Training Sessions, Applied Corporate Projects with Live Mentorship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BBFE9E-6A6D-44FF-868C-93F65423E209}"/>
              </a:ext>
            </a:extLst>
          </p:cNvPr>
          <p:cNvSpPr txBox="1"/>
          <p:nvPr/>
        </p:nvSpPr>
        <p:spPr>
          <a:xfrm>
            <a:off x="5997788" y="4479513"/>
            <a:ext cx="302878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Get Career Guidance, </a:t>
            </a:r>
            <a:r>
              <a:rPr lang="en-US" altLang="ko-KR" sz="1100" b="1" kern="0" dirty="0">
                <a:solidFill>
                  <a:prstClr val="white"/>
                </a:solidFill>
                <a:latin typeface="Arial"/>
                <a:cs typeface="Arial" pitchFamily="34" charset="0"/>
              </a:rPr>
              <a:t>SIP Readiness Training &amp;</a:t>
            </a:r>
            <a:r>
              <a:rPr kumimoji="0" lang="en-US" altLang="ko-K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Project Feedback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154003-1D95-4E13-B084-A4C9DBE7B829}"/>
              </a:ext>
            </a:extLst>
          </p:cNvPr>
          <p:cNvSpPr txBox="1"/>
          <p:nvPr/>
        </p:nvSpPr>
        <p:spPr>
          <a:xfrm>
            <a:off x="8546661" y="3979802"/>
            <a:ext cx="290196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b="1" kern="0" dirty="0">
                <a:solidFill>
                  <a:prstClr val="white"/>
                </a:solidFill>
                <a:latin typeface="Arial"/>
                <a:cs typeface="Arial" pitchFamily="34" charset="0"/>
              </a:rPr>
              <a:t>Excel in your dream SIP Program</a:t>
            </a:r>
            <a:endParaRPr kumimoji="0" lang="en-US" altLang="ko-KR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(</a:t>
            </a:r>
            <a:r>
              <a:rPr lang="en-US" altLang="ko-KR" sz="1100" b="1" kern="0" dirty="0">
                <a:solidFill>
                  <a:prstClr val="white"/>
                </a:solidFill>
                <a:latin typeface="Arial"/>
                <a:cs typeface="Arial" pitchFamily="34" charset="0"/>
              </a:rPr>
              <a:t>+</a:t>
            </a:r>
            <a:r>
              <a:rPr kumimoji="0" lang="en-US" altLang="ko-K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Certification,</a:t>
            </a:r>
            <a:r>
              <a:rPr kumimoji="0" lang="en-US" altLang="ko-KR" sz="11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LOR and CV Points)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9AB97FDB-F276-4835-8283-69E0F1D308F6}"/>
              </a:ext>
            </a:extLst>
          </p:cNvPr>
          <p:cNvSpPr/>
          <p:nvPr/>
        </p:nvSpPr>
        <p:spPr>
          <a:xfrm>
            <a:off x="3483371" y="5097626"/>
            <a:ext cx="228642" cy="197690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Frame 17">
            <a:extLst>
              <a:ext uri="{FF2B5EF4-FFF2-40B4-BE49-F238E27FC236}">
                <a16:creationId xmlns:a16="http://schemas.microsoft.com/office/drawing/2014/main" id="{EA4ABD9D-DAB4-4718-B4DA-ED71B21AA1D2}"/>
              </a:ext>
            </a:extLst>
          </p:cNvPr>
          <p:cNvSpPr/>
          <p:nvPr/>
        </p:nvSpPr>
        <p:spPr>
          <a:xfrm>
            <a:off x="1124959" y="5611745"/>
            <a:ext cx="274721" cy="22643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Donut 39">
            <a:extLst>
              <a:ext uri="{FF2B5EF4-FFF2-40B4-BE49-F238E27FC236}">
                <a16:creationId xmlns:a16="http://schemas.microsoft.com/office/drawing/2014/main" id="{4E3A1A1D-B0EC-4AE7-8714-EE3924F57DFC}"/>
              </a:ext>
            </a:extLst>
          </p:cNvPr>
          <p:cNvSpPr/>
          <p:nvPr/>
        </p:nvSpPr>
        <p:spPr>
          <a:xfrm>
            <a:off x="5874934" y="4573082"/>
            <a:ext cx="247474" cy="23609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Graphic 46">
            <a:extLst>
              <a:ext uri="{FF2B5EF4-FFF2-40B4-BE49-F238E27FC236}">
                <a16:creationId xmlns:a16="http://schemas.microsoft.com/office/drawing/2014/main" id="{2814F154-D5C5-45FD-BCAA-AF716F3B1287}"/>
              </a:ext>
            </a:extLst>
          </p:cNvPr>
          <p:cNvSpPr/>
          <p:nvPr/>
        </p:nvSpPr>
        <p:spPr>
          <a:xfrm rot="20065960">
            <a:off x="1714186" y="4496391"/>
            <a:ext cx="892455" cy="898023"/>
          </a:xfrm>
          <a:custGeom>
            <a:avLst/>
            <a:gdLst>
              <a:gd name="connsiteX0" fmla="*/ 104368 w 5961980"/>
              <a:gd name="connsiteY0" fmla="*/ 2552216 h 6858000"/>
              <a:gd name="connsiteX1" fmla="*/ 255313 w 5961980"/>
              <a:gd name="connsiteY1" fmla="*/ 2883054 h 6858000"/>
              <a:gd name="connsiteX2" fmla="*/ 775694 w 5961980"/>
              <a:gd name="connsiteY2" fmla="*/ 4027203 h 6858000"/>
              <a:gd name="connsiteX3" fmla="*/ 956965 w 5961980"/>
              <a:gd name="connsiteY3" fmla="*/ 4084410 h 6858000"/>
              <a:gd name="connsiteX4" fmla="*/ 1439438 w 5961980"/>
              <a:gd name="connsiteY4" fmla="*/ 3781831 h 6858000"/>
              <a:gd name="connsiteX5" fmla="*/ 2087329 w 5961980"/>
              <a:gd name="connsiteY5" fmla="*/ 3384136 h 6858000"/>
              <a:gd name="connsiteX6" fmla="*/ 2136955 w 5961980"/>
              <a:gd name="connsiteY6" fmla="*/ 3218717 h 6858000"/>
              <a:gd name="connsiteX7" fmla="*/ 2034947 w 5961980"/>
              <a:gd name="connsiteY7" fmla="*/ 2971967 h 6858000"/>
              <a:gd name="connsiteX8" fmla="*/ 1844025 w 5961980"/>
              <a:gd name="connsiteY8" fmla="*/ 2617005 h 6858000"/>
              <a:gd name="connsiteX9" fmla="*/ 2038393 w 5961980"/>
              <a:gd name="connsiteY9" fmla="*/ 2572204 h 6858000"/>
              <a:gd name="connsiteX10" fmla="*/ 2122481 w 5961980"/>
              <a:gd name="connsiteY10" fmla="*/ 2191740 h 6858000"/>
              <a:gd name="connsiteX11" fmla="*/ 2136955 w 5961980"/>
              <a:gd name="connsiteY11" fmla="*/ 2158656 h 6858000"/>
              <a:gd name="connsiteX12" fmla="*/ 2451941 w 5961980"/>
              <a:gd name="connsiteY12" fmla="*/ 1705132 h 6858000"/>
              <a:gd name="connsiteX13" fmla="*/ 2638037 w 5961980"/>
              <a:gd name="connsiteY13" fmla="*/ 1526617 h 6858000"/>
              <a:gd name="connsiteX14" fmla="*/ 3055031 w 5961980"/>
              <a:gd name="connsiteY14" fmla="*/ 1408756 h 6858000"/>
              <a:gd name="connsiteX15" fmla="*/ 3072262 w 5961980"/>
              <a:gd name="connsiteY15" fmla="*/ 1435637 h 6858000"/>
              <a:gd name="connsiteX16" fmla="*/ 3000581 w 5961980"/>
              <a:gd name="connsiteY16" fmla="*/ 1607259 h 6858000"/>
              <a:gd name="connsiteX17" fmla="*/ 2736599 w 5961980"/>
              <a:gd name="connsiteY17" fmla="*/ 1895364 h 6858000"/>
              <a:gd name="connsiteX18" fmla="*/ 2685595 w 5961980"/>
              <a:gd name="connsiteY18" fmla="*/ 1956018 h 6858000"/>
              <a:gd name="connsiteX19" fmla="*/ 2171417 w 5961980"/>
              <a:gd name="connsiteY19" fmla="*/ 2837564 h 6858000"/>
              <a:gd name="connsiteX20" fmla="*/ 2163147 w 5961980"/>
              <a:gd name="connsiteY20" fmla="*/ 2894771 h 6858000"/>
              <a:gd name="connsiteX21" fmla="*/ 2234828 w 5961980"/>
              <a:gd name="connsiteY21" fmla="*/ 3050541 h 6858000"/>
              <a:gd name="connsiteX22" fmla="*/ 2400247 w 5961980"/>
              <a:gd name="connsiteY22" fmla="*/ 3365526 h 6858000"/>
              <a:gd name="connsiteX23" fmla="*/ 2658025 w 5961980"/>
              <a:gd name="connsiteY23" fmla="*/ 3505443 h 6858000"/>
              <a:gd name="connsiteX24" fmla="*/ 2691109 w 5961980"/>
              <a:gd name="connsiteY24" fmla="*/ 3768046 h 6858000"/>
              <a:gd name="connsiteX25" fmla="*/ 2600129 w 5961980"/>
              <a:gd name="connsiteY25" fmla="*/ 4579978 h 6858000"/>
              <a:gd name="connsiteX26" fmla="*/ 2482267 w 5961980"/>
              <a:gd name="connsiteY26" fmla="*/ 4634429 h 6858000"/>
              <a:gd name="connsiteX27" fmla="*/ 2179688 w 5961980"/>
              <a:gd name="connsiteY27" fmla="*/ 4865326 h 6858000"/>
              <a:gd name="connsiteX28" fmla="*/ 1788197 w 5961980"/>
              <a:gd name="connsiteY28" fmla="*/ 5180312 h 6858000"/>
              <a:gd name="connsiteX29" fmla="*/ 1668957 w 5961980"/>
              <a:gd name="connsiteY29" fmla="*/ 5269225 h 6858000"/>
              <a:gd name="connsiteX30" fmla="*/ 1225082 w 5961980"/>
              <a:gd name="connsiteY30" fmla="*/ 5487026 h 6858000"/>
              <a:gd name="connsiteX31" fmla="*/ 950073 w 5961980"/>
              <a:gd name="connsiteY31" fmla="*/ 5563533 h 6858000"/>
              <a:gd name="connsiteX32" fmla="*/ 735028 w 5961980"/>
              <a:gd name="connsiteY32" fmla="*/ 5601441 h 6858000"/>
              <a:gd name="connsiteX33" fmla="*/ 697120 w 5961980"/>
              <a:gd name="connsiteY33" fmla="*/ 5637971 h 6858000"/>
              <a:gd name="connsiteX34" fmla="*/ 722622 w 5961980"/>
              <a:gd name="connsiteY34" fmla="*/ 6007407 h 6858000"/>
              <a:gd name="connsiteX35" fmla="*/ 760530 w 5961980"/>
              <a:gd name="connsiteY35" fmla="*/ 6177651 h 6858000"/>
              <a:gd name="connsiteX36" fmla="*/ 1001077 w 5961980"/>
              <a:gd name="connsiteY36" fmla="*/ 6801419 h 6858000"/>
              <a:gd name="connsiteX37" fmla="*/ 1114114 w 5961980"/>
              <a:gd name="connsiteY37" fmla="*/ 6858626 h 6858000"/>
              <a:gd name="connsiteX38" fmla="*/ 1206473 w 5961980"/>
              <a:gd name="connsiteY38" fmla="*/ 6733183 h 6858000"/>
              <a:gd name="connsiteX39" fmla="*/ 1205094 w 5961980"/>
              <a:gd name="connsiteY39" fmla="*/ 6647028 h 6858000"/>
              <a:gd name="connsiteX40" fmla="*/ 1217501 w 5961980"/>
              <a:gd name="connsiteY40" fmla="*/ 6236237 h 6858000"/>
              <a:gd name="connsiteX41" fmla="*/ 1292628 w 5961980"/>
              <a:gd name="connsiteY41" fmla="*/ 6021192 h 6858000"/>
              <a:gd name="connsiteX42" fmla="*/ 1644144 w 5961980"/>
              <a:gd name="connsiteY42" fmla="*/ 6234169 h 6858000"/>
              <a:gd name="connsiteX43" fmla="*/ 1704798 w 5961980"/>
              <a:gd name="connsiteY43" fmla="*/ 6085981 h 6858000"/>
              <a:gd name="connsiteX44" fmla="*/ 1854364 w 5961980"/>
              <a:gd name="connsiteY44" fmla="*/ 5802701 h 6858000"/>
              <a:gd name="connsiteX45" fmla="*/ 2161768 w 5961980"/>
              <a:gd name="connsiteY45" fmla="*/ 5616605 h 6858000"/>
              <a:gd name="connsiteX46" fmla="*/ 2683527 w 5961980"/>
              <a:gd name="connsiteY46" fmla="*/ 5433265 h 6858000"/>
              <a:gd name="connsiteX47" fmla="*/ 3032286 w 5961980"/>
              <a:gd name="connsiteY47" fmla="*/ 5191340 h 6858000"/>
              <a:gd name="connsiteX48" fmla="*/ 3356921 w 5961980"/>
              <a:gd name="connsiteY48" fmla="*/ 4594452 h 6858000"/>
              <a:gd name="connsiteX49" fmla="*/ 3667082 w 5961980"/>
              <a:gd name="connsiteY49" fmla="*/ 4026514 h 6858000"/>
              <a:gd name="connsiteX50" fmla="*/ 3770469 w 5961980"/>
              <a:gd name="connsiteY50" fmla="*/ 4004458 h 6858000"/>
              <a:gd name="connsiteX51" fmla="*/ 4011016 w 5961980"/>
              <a:gd name="connsiteY51" fmla="*/ 4098195 h 6858000"/>
              <a:gd name="connsiteX52" fmla="*/ 4375627 w 5961980"/>
              <a:gd name="connsiteY52" fmla="*/ 4195379 h 6858000"/>
              <a:gd name="connsiteX53" fmla="*/ 4574819 w 5961980"/>
              <a:gd name="connsiteY53" fmla="*/ 4418006 h 6858000"/>
              <a:gd name="connsiteX54" fmla="*/ 4605146 w 5961980"/>
              <a:gd name="connsiteY54" fmla="*/ 4470388 h 6858000"/>
              <a:gd name="connsiteX55" fmla="*/ 4640298 w 5961980"/>
              <a:gd name="connsiteY55" fmla="*/ 4528974 h 6858000"/>
              <a:gd name="connsiteX56" fmla="*/ 4700951 w 5961980"/>
              <a:gd name="connsiteY56" fmla="*/ 4766075 h 6858000"/>
              <a:gd name="connsiteX57" fmla="*/ 4711290 w 5961980"/>
              <a:gd name="connsiteY57" fmla="*/ 4903235 h 6858000"/>
              <a:gd name="connsiteX58" fmla="*/ 4705087 w 5961980"/>
              <a:gd name="connsiteY58" fmla="*/ 4996972 h 6858000"/>
              <a:gd name="connsiteX59" fmla="*/ 4776079 w 5961980"/>
              <a:gd name="connsiteY59" fmla="*/ 5296105 h 6858000"/>
              <a:gd name="connsiteX60" fmla="*/ 4862924 w 5961980"/>
              <a:gd name="connsiteY60" fmla="*/ 5763414 h 6858000"/>
              <a:gd name="connsiteX61" fmla="*/ 4932538 w 5961980"/>
              <a:gd name="connsiteY61" fmla="*/ 5762036 h 6858000"/>
              <a:gd name="connsiteX62" fmla="*/ 4912550 w 5961980"/>
              <a:gd name="connsiteY62" fmla="*/ 6119065 h 6858000"/>
              <a:gd name="connsiteX63" fmla="*/ 4938052 w 5961980"/>
              <a:gd name="connsiteY63" fmla="*/ 6387182 h 6858000"/>
              <a:gd name="connsiteX64" fmla="*/ 5117256 w 5961980"/>
              <a:gd name="connsiteY64" fmla="*/ 6368572 h 6858000"/>
              <a:gd name="connsiteX65" fmla="*/ 5117256 w 5961980"/>
              <a:gd name="connsiteY65" fmla="*/ 6294134 h 6858000"/>
              <a:gd name="connsiteX66" fmla="*/ 5196519 w 5961980"/>
              <a:gd name="connsiteY66" fmla="*/ 6356166 h 6858000"/>
              <a:gd name="connsiteX67" fmla="*/ 5927120 w 5961980"/>
              <a:gd name="connsiteY67" fmla="*/ 6380290 h 6858000"/>
              <a:gd name="connsiteX68" fmla="*/ 5947798 w 5961980"/>
              <a:gd name="connsiteY68" fmla="*/ 6221763 h 6858000"/>
              <a:gd name="connsiteX69" fmla="*/ 5865088 w 5961980"/>
              <a:gd name="connsiteY69" fmla="*/ 6142500 h 6858000"/>
              <a:gd name="connsiteX70" fmla="*/ 5526668 w 5961980"/>
              <a:gd name="connsiteY70" fmla="*/ 6039802 h 6858000"/>
              <a:gd name="connsiteX71" fmla="*/ 5442580 w 5961980"/>
              <a:gd name="connsiteY71" fmla="*/ 5971566 h 6858000"/>
              <a:gd name="connsiteX72" fmla="*/ 5267512 w 5961980"/>
              <a:gd name="connsiteY72" fmla="*/ 5766171 h 6858000"/>
              <a:gd name="connsiteX73" fmla="*/ 5269579 w 5961980"/>
              <a:gd name="connsiteY73" fmla="*/ 5570425 h 6858000"/>
              <a:gd name="connsiteX74" fmla="*/ 5175842 w 5961980"/>
              <a:gd name="connsiteY74" fmla="*/ 4633050 h 6858000"/>
              <a:gd name="connsiteX75" fmla="*/ 5210993 w 5961980"/>
              <a:gd name="connsiteY75" fmla="*/ 4263614 h 6858000"/>
              <a:gd name="connsiteX76" fmla="*/ 5159989 w 5961980"/>
              <a:gd name="connsiteY76" fmla="*/ 4025135 h 6858000"/>
              <a:gd name="connsiteX77" fmla="*/ 4742995 w 5961980"/>
              <a:gd name="connsiteY77" fmla="*/ 3665348 h 6858000"/>
              <a:gd name="connsiteX78" fmla="*/ 4226061 w 5961980"/>
              <a:gd name="connsiteY78" fmla="*/ 3253179 h 6858000"/>
              <a:gd name="connsiteX79" fmla="*/ 4222615 w 5961980"/>
              <a:gd name="connsiteY79" fmla="*/ 3187701 h 6858000"/>
              <a:gd name="connsiteX80" fmla="*/ 4273619 w 5961980"/>
              <a:gd name="connsiteY80" fmla="*/ 3034688 h 6858000"/>
              <a:gd name="connsiteX81" fmla="*/ 4330826 w 5961980"/>
              <a:gd name="connsiteY81" fmla="*/ 2977481 h 6858000"/>
              <a:gd name="connsiteX82" fmla="*/ 4521747 w 5961980"/>
              <a:gd name="connsiteY82" fmla="*/ 2982305 h 6858000"/>
              <a:gd name="connsiteX83" fmla="*/ 5043507 w 5961980"/>
              <a:gd name="connsiteY83" fmla="*/ 3069840 h 6858000"/>
              <a:gd name="connsiteX84" fmla="*/ 5336436 w 5961980"/>
              <a:gd name="connsiteY84" fmla="*/ 2810683 h 6858000"/>
              <a:gd name="connsiteX85" fmla="*/ 5412942 w 5961980"/>
              <a:gd name="connsiteY85" fmla="*/ 2791384 h 6858000"/>
              <a:gd name="connsiteX86" fmla="*/ 5736199 w 5961980"/>
              <a:gd name="connsiteY86" fmla="*/ 2665941 h 6858000"/>
              <a:gd name="connsiteX87" fmla="*/ 5793406 w 5961980"/>
              <a:gd name="connsiteY87" fmla="*/ 2605288 h 6858000"/>
              <a:gd name="connsiteX88" fmla="*/ 5777554 w 5961980"/>
              <a:gd name="connsiteY88" fmla="*/ 2584610 h 6858000"/>
              <a:gd name="connsiteX89" fmla="*/ 5562509 w 5961980"/>
              <a:gd name="connsiteY89" fmla="*/ 2629411 h 6858000"/>
              <a:gd name="connsiteX90" fmla="*/ 5625920 w 5961980"/>
              <a:gd name="connsiteY90" fmla="*/ 2588057 h 6858000"/>
              <a:gd name="connsiteX91" fmla="*/ 5810638 w 5961980"/>
              <a:gd name="connsiteY91" fmla="*/ 2500522 h 6858000"/>
              <a:gd name="connsiteX92" fmla="*/ 5845789 w 5961980"/>
              <a:gd name="connsiteY92" fmla="*/ 2433665 h 6858000"/>
              <a:gd name="connsiteX93" fmla="*/ 5778932 w 5961980"/>
              <a:gd name="connsiteY93" fmla="*/ 2433665 h 6858000"/>
              <a:gd name="connsiteX94" fmla="*/ 5680370 w 5961980"/>
              <a:gd name="connsiteY94" fmla="*/ 2478466 h 6858000"/>
              <a:gd name="connsiteX95" fmla="*/ 5672099 w 5961980"/>
              <a:gd name="connsiteY95" fmla="*/ 2462614 h 6858000"/>
              <a:gd name="connsiteX96" fmla="*/ 5850614 w 5961980"/>
              <a:gd name="connsiteY96" fmla="*/ 2325454 h 6858000"/>
              <a:gd name="connsiteX97" fmla="*/ 5831315 w 5961980"/>
              <a:gd name="connsiteY97" fmla="*/ 2293748 h 6858000"/>
              <a:gd name="connsiteX98" fmla="*/ 5546656 w 5961980"/>
              <a:gd name="connsiteY98" fmla="*/ 2419191 h 6858000"/>
              <a:gd name="connsiteX99" fmla="*/ 5707251 w 5961980"/>
              <a:gd name="connsiteY99" fmla="*/ 2273071 h 6858000"/>
              <a:gd name="connsiteX100" fmla="*/ 5738956 w 5961980"/>
              <a:gd name="connsiteY100" fmla="*/ 2202768 h 6858000"/>
              <a:gd name="connsiteX101" fmla="*/ 5656247 w 5961980"/>
              <a:gd name="connsiteY101" fmla="*/ 2208971 h 6858000"/>
              <a:gd name="connsiteX102" fmla="*/ 5484624 w 5961980"/>
              <a:gd name="connsiteY102" fmla="*/ 2348888 h 6858000"/>
              <a:gd name="connsiteX103" fmla="*/ 5333679 w 5961980"/>
              <a:gd name="connsiteY103" fmla="*/ 2398514 h 6858000"/>
              <a:gd name="connsiteX104" fmla="*/ 5303353 w 5961980"/>
              <a:gd name="connsiteY104" fmla="*/ 2164859 h 6858000"/>
              <a:gd name="connsiteX105" fmla="*/ 5153786 w 5961980"/>
              <a:gd name="connsiteY105" fmla="*/ 2524646 h 6858000"/>
              <a:gd name="connsiteX106" fmla="*/ 5072455 w 5961980"/>
              <a:gd name="connsiteY106" fmla="*/ 2579096 h 6858000"/>
              <a:gd name="connsiteX107" fmla="*/ 4809852 w 5961980"/>
              <a:gd name="connsiteY107" fmla="*/ 2582543 h 6858000"/>
              <a:gd name="connsiteX108" fmla="*/ 4718872 w 5961980"/>
              <a:gd name="connsiteY108" fmla="*/ 2581164 h 6858000"/>
              <a:gd name="connsiteX109" fmla="*/ 4554831 w 5961980"/>
              <a:gd name="connsiteY109" fmla="*/ 2576339 h 6858000"/>
              <a:gd name="connsiteX110" fmla="*/ 4438349 w 5961980"/>
              <a:gd name="connsiteY110" fmla="*/ 2482602 h 6858000"/>
              <a:gd name="connsiteX111" fmla="*/ 4459026 w 5961980"/>
              <a:gd name="connsiteY111" fmla="*/ 2087664 h 6858000"/>
              <a:gd name="connsiteX112" fmla="*/ 4462472 w 5961980"/>
              <a:gd name="connsiteY112" fmla="*/ 1867794 h 6858000"/>
              <a:gd name="connsiteX113" fmla="*/ 4349436 w 5961980"/>
              <a:gd name="connsiteY113" fmla="*/ 1296409 h 6858000"/>
              <a:gd name="connsiteX114" fmla="*/ 4452823 w 5961980"/>
              <a:gd name="connsiteY114" fmla="*/ 1175791 h 6858000"/>
              <a:gd name="connsiteX115" fmla="*/ 4653393 w 5961980"/>
              <a:gd name="connsiteY115" fmla="*/ 1037252 h 6858000"/>
              <a:gd name="connsiteX116" fmla="*/ 4818813 w 5961980"/>
              <a:gd name="connsiteY116" fmla="*/ 900093 h 6858000"/>
              <a:gd name="connsiteX117" fmla="*/ 4823637 w 5961980"/>
              <a:gd name="connsiteY117" fmla="*/ 862184 h 6858000"/>
              <a:gd name="connsiteX118" fmla="*/ 4827083 w 5961980"/>
              <a:gd name="connsiteY118" fmla="*/ 553402 h 6858000"/>
              <a:gd name="connsiteX119" fmla="*/ 4842936 w 5961980"/>
              <a:gd name="connsiteY119" fmla="*/ 405214 h 6858000"/>
              <a:gd name="connsiteX120" fmla="*/ 4763673 w 5961980"/>
              <a:gd name="connsiteY120" fmla="*/ 143989 h 6858000"/>
              <a:gd name="connsiteX121" fmla="*/ 4494867 w 5961980"/>
              <a:gd name="connsiteY121" fmla="*/ 15100 h 6858000"/>
              <a:gd name="connsiteX122" fmla="*/ 4197112 w 5961980"/>
              <a:gd name="connsiteY122" fmla="*/ 73686 h 6858000"/>
              <a:gd name="connsiteX123" fmla="*/ 4009637 w 5961980"/>
              <a:gd name="connsiteY123" fmla="*/ 367994 h 6858000"/>
              <a:gd name="connsiteX124" fmla="*/ 3992406 w 5961980"/>
              <a:gd name="connsiteY124" fmla="*/ 724335 h 6858000"/>
              <a:gd name="connsiteX125" fmla="*/ 3947605 w 5961980"/>
              <a:gd name="connsiteY125" fmla="*/ 760865 h 6858000"/>
              <a:gd name="connsiteX126" fmla="*/ 3396897 w 5961980"/>
              <a:gd name="connsiteY126" fmla="*/ 705036 h 6858000"/>
              <a:gd name="connsiteX127" fmla="*/ 3078465 w 5961980"/>
              <a:gd name="connsiteY127" fmla="*/ 800841 h 6858000"/>
              <a:gd name="connsiteX128" fmla="*/ 2664918 w 5961980"/>
              <a:gd name="connsiteY128" fmla="*/ 810491 h 6858000"/>
              <a:gd name="connsiteX129" fmla="*/ 2494674 w 5961980"/>
              <a:gd name="connsiteY129" fmla="*/ 872523 h 6858000"/>
              <a:gd name="connsiteX130" fmla="*/ 2092154 w 5961980"/>
              <a:gd name="connsiteY130" fmla="*/ 1350170 h 6858000"/>
              <a:gd name="connsiteX131" fmla="*/ 1743395 w 5961980"/>
              <a:gd name="connsiteY131" fmla="*/ 1800248 h 6858000"/>
              <a:gd name="connsiteX132" fmla="*/ 1744774 w 5961980"/>
              <a:gd name="connsiteY132" fmla="*/ 1865726 h 6858000"/>
              <a:gd name="connsiteX133" fmla="*/ 1800603 w 5961980"/>
              <a:gd name="connsiteY133" fmla="*/ 1921555 h 6858000"/>
              <a:gd name="connsiteX134" fmla="*/ 1805428 w 5961980"/>
              <a:gd name="connsiteY134" fmla="*/ 2005644 h 6858000"/>
              <a:gd name="connsiteX135" fmla="*/ 1636562 w 5961980"/>
              <a:gd name="connsiteY135" fmla="*/ 2145561 h 6858000"/>
              <a:gd name="connsiteX136" fmla="*/ 1423585 w 5961980"/>
              <a:gd name="connsiteY136" fmla="*/ 1706511 h 6858000"/>
              <a:gd name="connsiteX137" fmla="*/ 1243692 w 5961980"/>
              <a:gd name="connsiteY137" fmla="*/ 1507318 h 6858000"/>
              <a:gd name="connsiteX138" fmla="*/ 1138926 w 5961980"/>
              <a:gd name="connsiteY138" fmla="*/ 1577622 h 6858000"/>
              <a:gd name="connsiteX139" fmla="*/ 18901 w 5961980"/>
              <a:gd name="connsiteY139" fmla="*/ 2269625 h 6858000"/>
              <a:gd name="connsiteX140" fmla="*/ 3049 w 5961980"/>
              <a:gd name="connsiteY140" fmla="*/ 2335103 h 6858000"/>
              <a:gd name="connsiteX141" fmla="*/ 104368 w 5961980"/>
              <a:gd name="connsiteY141" fmla="*/ 2552216 h 6858000"/>
              <a:gd name="connsiteX142" fmla="*/ 104368 w 5961980"/>
              <a:gd name="connsiteY142" fmla="*/ 2552216 h 6858000"/>
              <a:gd name="connsiteX143" fmla="*/ 1692391 w 5961980"/>
              <a:gd name="connsiteY143" fmla="*/ 2187605 h 6858000"/>
              <a:gd name="connsiteX144" fmla="*/ 1711690 w 5961980"/>
              <a:gd name="connsiteY144" fmla="*/ 2198633 h 6858000"/>
              <a:gd name="connsiteX145" fmla="*/ 1867460 w 5961980"/>
              <a:gd name="connsiteY145" fmla="*/ 2526714 h 6858000"/>
              <a:gd name="connsiteX146" fmla="*/ 1822659 w 5961980"/>
              <a:gd name="connsiteY146" fmla="*/ 2557041 h 6858000"/>
              <a:gd name="connsiteX147" fmla="*/ 1681363 w 5961980"/>
              <a:gd name="connsiteY147" fmla="*/ 2256529 h 6858000"/>
              <a:gd name="connsiteX148" fmla="*/ 1692391 w 5961980"/>
              <a:gd name="connsiteY148" fmla="*/ 2187605 h 6858000"/>
              <a:gd name="connsiteX149" fmla="*/ 1692391 w 5961980"/>
              <a:gd name="connsiteY149" fmla="*/ 21876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961980" h="6858000">
                <a:moveTo>
                  <a:pt x="104368" y="2552216"/>
                </a:moveTo>
                <a:cubicBezTo>
                  <a:pt x="155372" y="2661806"/>
                  <a:pt x="204309" y="2773464"/>
                  <a:pt x="255313" y="2883054"/>
                </a:cubicBezTo>
                <a:cubicBezTo>
                  <a:pt x="429003" y="3264896"/>
                  <a:pt x="602004" y="3645360"/>
                  <a:pt x="775694" y="4027203"/>
                </a:cubicBezTo>
                <a:cubicBezTo>
                  <a:pt x="801196" y="4083032"/>
                  <a:pt x="903204" y="4119562"/>
                  <a:pt x="956965" y="4084410"/>
                </a:cubicBezTo>
                <a:cubicBezTo>
                  <a:pt x="1117560" y="3984469"/>
                  <a:pt x="1278154" y="3882461"/>
                  <a:pt x="1439438" y="3781831"/>
                </a:cubicBezTo>
                <a:cubicBezTo>
                  <a:pt x="1654483" y="3648117"/>
                  <a:pt x="1868838" y="3514404"/>
                  <a:pt x="2087329" y="3384136"/>
                </a:cubicBezTo>
                <a:cubicBezTo>
                  <a:pt x="2189338" y="3323482"/>
                  <a:pt x="2189338" y="3328307"/>
                  <a:pt x="2136955" y="3218717"/>
                </a:cubicBezTo>
                <a:cubicBezTo>
                  <a:pt x="2099046" y="3139454"/>
                  <a:pt x="2073544" y="3051919"/>
                  <a:pt x="2034947" y="2971967"/>
                </a:cubicBezTo>
                <a:cubicBezTo>
                  <a:pt x="1977739" y="2855484"/>
                  <a:pt x="1912261" y="2744515"/>
                  <a:pt x="1844025" y="2617005"/>
                </a:cubicBezTo>
                <a:cubicBezTo>
                  <a:pt x="1917085" y="2599774"/>
                  <a:pt x="1971536" y="2588057"/>
                  <a:pt x="2038393" y="2572204"/>
                </a:cubicBezTo>
                <a:cubicBezTo>
                  <a:pt x="2079748" y="2465371"/>
                  <a:pt x="2159011" y="2343374"/>
                  <a:pt x="2122481" y="2191740"/>
                </a:cubicBezTo>
                <a:cubicBezTo>
                  <a:pt x="2121102" y="2182090"/>
                  <a:pt x="2130752" y="2167616"/>
                  <a:pt x="2136955" y="2158656"/>
                </a:cubicBezTo>
                <a:cubicBezTo>
                  <a:pt x="2241721" y="2007711"/>
                  <a:pt x="2342351" y="1853320"/>
                  <a:pt x="2451941" y="1705132"/>
                </a:cubicBezTo>
                <a:cubicBezTo>
                  <a:pt x="2502945" y="1636897"/>
                  <a:pt x="2563599" y="1559012"/>
                  <a:pt x="2638037" y="1526617"/>
                </a:cubicBezTo>
                <a:cubicBezTo>
                  <a:pt x="2770372" y="1470788"/>
                  <a:pt x="2915114" y="1447354"/>
                  <a:pt x="3055031" y="1408756"/>
                </a:cubicBezTo>
                <a:cubicBezTo>
                  <a:pt x="3061234" y="1418406"/>
                  <a:pt x="3066059" y="1425987"/>
                  <a:pt x="3072262" y="1435637"/>
                </a:cubicBezTo>
                <a:cubicBezTo>
                  <a:pt x="3050206" y="1492844"/>
                  <a:pt x="3037111" y="1559701"/>
                  <a:pt x="3000581" y="1607259"/>
                </a:cubicBezTo>
                <a:cubicBezTo>
                  <a:pt x="2921317" y="1710646"/>
                  <a:pt x="2860664" y="1833332"/>
                  <a:pt x="2736599" y="1895364"/>
                </a:cubicBezTo>
                <a:cubicBezTo>
                  <a:pt x="2714544" y="1906392"/>
                  <a:pt x="2700069" y="1933273"/>
                  <a:pt x="2685595" y="1956018"/>
                </a:cubicBezTo>
                <a:cubicBezTo>
                  <a:pt x="2513973" y="2250326"/>
                  <a:pt x="2341661" y="2543256"/>
                  <a:pt x="2171417" y="2837564"/>
                </a:cubicBezTo>
                <a:cubicBezTo>
                  <a:pt x="2161768" y="2853416"/>
                  <a:pt x="2155565" y="2888568"/>
                  <a:pt x="2163147" y="2894771"/>
                </a:cubicBezTo>
                <a:cubicBezTo>
                  <a:pt x="2214151" y="2937504"/>
                  <a:pt x="2209326" y="3001604"/>
                  <a:pt x="2234828" y="3050541"/>
                </a:cubicBezTo>
                <a:cubicBezTo>
                  <a:pt x="2290657" y="3155306"/>
                  <a:pt x="2317538" y="3271789"/>
                  <a:pt x="2400247" y="3365526"/>
                </a:cubicBezTo>
                <a:cubicBezTo>
                  <a:pt x="2473307" y="3446857"/>
                  <a:pt x="2540164" y="3513714"/>
                  <a:pt x="2658025" y="3505443"/>
                </a:cubicBezTo>
                <a:cubicBezTo>
                  <a:pt x="2673878" y="3594356"/>
                  <a:pt x="2707651" y="3670862"/>
                  <a:pt x="2691109" y="3768046"/>
                </a:cubicBezTo>
                <a:cubicBezTo>
                  <a:pt x="2648376" y="4036852"/>
                  <a:pt x="2629077" y="4309105"/>
                  <a:pt x="2600129" y="4579978"/>
                </a:cubicBezTo>
                <a:cubicBezTo>
                  <a:pt x="2546367" y="4594452"/>
                  <a:pt x="2498120" y="4605481"/>
                  <a:pt x="2482267" y="4634429"/>
                </a:cubicBezTo>
                <a:cubicBezTo>
                  <a:pt x="2411964" y="4753669"/>
                  <a:pt x="2287900" y="4810876"/>
                  <a:pt x="2179688" y="4865326"/>
                </a:cubicBezTo>
                <a:cubicBezTo>
                  <a:pt x="2021851" y="4944589"/>
                  <a:pt x="1904679" y="5056247"/>
                  <a:pt x="1788197" y="5180312"/>
                </a:cubicBezTo>
                <a:cubicBezTo>
                  <a:pt x="1755113" y="5216842"/>
                  <a:pt x="1711690" y="5247169"/>
                  <a:pt x="1668957" y="5269225"/>
                </a:cubicBezTo>
                <a:cubicBezTo>
                  <a:pt x="1522837" y="5344352"/>
                  <a:pt x="1371202" y="5412588"/>
                  <a:pt x="1225082" y="5487026"/>
                </a:cubicBezTo>
                <a:cubicBezTo>
                  <a:pt x="1137548" y="5529760"/>
                  <a:pt x="1059663" y="5580764"/>
                  <a:pt x="950073" y="5563533"/>
                </a:cubicBezTo>
                <a:cubicBezTo>
                  <a:pt x="881838" y="5552505"/>
                  <a:pt x="806710" y="5585588"/>
                  <a:pt x="735028" y="5601441"/>
                </a:cubicBezTo>
                <a:cubicBezTo>
                  <a:pt x="720554" y="5604888"/>
                  <a:pt x="706080" y="5623497"/>
                  <a:pt x="697120" y="5637971"/>
                </a:cubicBezTo>
                <a:cubicBezTo>
                  <a:pt x="665414" y="5688975"/>
                  <a:pt x="669550" y="5990176"/>
                  <a:pt x="722622" y="6007407"/>
                </a:cubicBezTo>
                <a:cubicBezTo>
                  <a:pt x="856335" y="6050830"/>
                  <a:pt x="763976" y="6125269"/>
                  <a:pt x="760530" y="6177651"/>
                </a:cubicBezTo>
                <a:cubicBezTo>
                  <a:pt x="744678" y="6424401"/>
                  <a:pt x="843240" y="6624972"/>
                  <a:pt x="1001077" y="6801419"/>
                </a:cubicBezTo>
                <a:cubicBezTo>
                  <a:pt x="1027958" y="6831746"/>
                  <a:pt x="1093436" y="6869654"/>
                  <a:pt x="1114114" y="6858626"/>
                </a:cubicBezTo>
                <a:cubicBezTo>
                  <a:pt x="1155468" y="6834503"/>
                  <a:pt x="1184417" y="6780742"/>
                  <a:pt x="1206473" y="6733183"/>
                </a:cubicBezTo>
                <a:cubicBezTo>
                  <a:pt x="1217501" y="6711128"/>
                  <a:pt x="1211297" y="6675976"/>
                  <a:pt x="1205094" y="6647028"/>
                </a:cubicBezTo>
                <a:cubicBezTo>
                  <a:pt x="1174767" y="6508489"/>
                  <a:pt x="1167186" y="6372019"/>
                  <a:pt x="1217501" y="6236237"/>
                </a:cubicBezTo>
                <a:cubicBezTo>
                  <a:pt x="1244381" y="6163177"/>
                  <a:pt x="1269883" y="6088049"/>
                  <a:pt x="1292628" y="6021192"/>
                </a:cubicBezTo>
                <a:cubicBezTo>
                  <a:pt x="1404286" y="6088049"/>
                  <a:pt x="1517323" y="6158352"/>
                  <a:pt x="1644144" y="6234169"/>
                </a:cubicBezTo>
                <a:cubicBezTo>
                  <a:pt x="1669646" y="6170759"/>
                  <a:pt x="1685499" y="6127336"/>
                  <a:pt x="1704798" y="6085981"/>
                </a:cubicBezTo>
                <a:cubicBezTo>
                  <a:pt x="1752356" y="5988797"/>
                  <a:pt x="1782682" y="5875761"/>
                  <a:pt x="1854364" y="5802701"/>
                </a:cubicBezTo>
                <a:cubicBezTo>
                  <a:pt x="1937074" y="5719991"/>
                  <a:pt x="2051488" y="5662784"/>
                  <a:pt x="2161768" y="5616605"/>
                </a:cubicBezTo>
                <a:cubicBezTo>
                  <a:pt x="2332012" y="5544923"/>
                  <a:pt x="2510527" y="5493919"/>
                  <a:pt x="2683527" y="5433265"/>
                </a:cubicBezTo>
                <a:cubicBezTo>
                  <a:pt x="2823444" y="5385707"/>
                  <a:pt x="2957158" y="5329878"/>
                  <a:pt x="3032286" y="5191340"/>
                </a:cubicBezTo>
                <a:cubicBezTo>
                  <a:pt x="3141876" y="4992148"/>
                  <a:pt x="3250088" y="4793645"/>
                  <a:pt x="3356921" y="4594452"/>
                </a:cubicBezTo>
                <a:cubicBezTo>
                  <a:pt x="3458929" y="4403531"/>
                  <a:pt x="3528543" y="4198136"/>
                  <a:pt x="3667082" y="4026514"/>
                </a:cubicBezTo>
                <a:cubicBezTo>
                  <a:pt x="3703612" y="3980334"/>
                  <a:pt x="3725668" y="3983780"/>
                  <a:pt x="3770469" y="4004458"/>
                </a:cubicBezTo>
                <a:cubicBezTo>
                  <a:pt x="3848353" y="4039609"/>
                  <a:pt x="3929685" y="4074761"/>
                  <a:pt x="4011016" y="4098195"/>
                </a:cubicBezTo>
                <a:cubicBezTo>
                  <a:pt x="4131634" y="4134725"/>
                  <a:pt x="4259145" y="4149199"/>
                  <a:pt x="4375627" y="4195379"/>
                </a:cubicBezTo>
                <a:cubicBezTo>
                  <a:pt x="4469365" y="4233288"/>
                  <a:pt x="4590672" y="4270507"/>
                  <a:pt x="4574819" y="4418006"/>
                </a:cubicBezTo>
                <a:cubicBezTo>
                  <a:pt x="4573441" y="4433858"/>
                  <a:pt x="4594118" y="4453157"/>
                  <a:pt x="4605146" y="4470388"/>
                </a:cubicBezTo>
                <a:cubicBezTo>
                  <a:pt x="4616174" y="4489687"/>
                  <a:pt x="4634094" y="4508297"/>
                  <a:pt x="4640298" y="4528974"/>
                </a:cubicBezTo>
                <a:cubicBezTo>
                  <a:pt x="4662354" y="4606859"/>
                  <a:pt x="4676828" y="4688190"/>
                  <a:pt x="4700951" y="4766075"/>
                </a:cubicBezTo>
                <a:cubicBezTo>
                  <a:pt x="4716804" y="4817079"/>
                  <a:pt x="4749198" y="4858434"/>
                  <a:pt x="4711290" y="4903235"/>
                </a:cubicBezTo>
                <a:cubicBezTo>
                  <a:pt x="4694059" y="4922534"/>
                  <a:pt x="4696816" y="4968713"/>
                  <a:pt x="4705087" y="4996972"/>
                </a:cubicBezTo>
                <a:cubicBezTo>
                  <a:pt x="4734035" y="5096913"/>
                  <a:pt x="4745752" y="5196164"/>
                  <a:pt x="4776079" y="5296105"/>
                </a:cubicBezTo>
                <a:cubicBezTo>
                  <a:pt x="4801581" y="5383639"/>
                  <a:pt x="4836044" y="5677259"/>
                  <a:pt x="4862924" y="5763414"/>
                </a:cubicBezTo>
                <a:cubicBezTo>
                  <a:pt x="4877398" y="5808215"/>
                  <a:pt x="4922889" y="5717924"/>
                  <a:pt x="4932538" y="5762036"/>
                </a:cubicBezTo>
                <a:cubicBezTo>
                  <a:pt x="4964243" y="5906777"/>
                  <a:pt x="4958729" y="5970877"/>
                  <a:pt x="4912550" y="6119065"/>
                </a:cubicBezTo>
                <a:cubicBezTo>
                  <a:pt x="4896697" y="6171448"/>
                  <a:pt x="4936673" y="6327907"/>
                  <a:pt x="4938052" y="6387182"/>
                </a:cubicBezTo>
                <a:lnTo>
                  <a:pt x="5117256" y="6368572"/>
                </a:lnTo>
                <a:cubicBezTo>
                  <a:pt x="5117256" y="6368572"/>
                  <a:pt x="5117256" y="6335489"/>
                  <a:pt x="5117256" y="6294134"/>
                </a:cubicBezTo>
                <a:cubicBezTo>
                  <a:pt x="5158611" y="6283795"/>
                  <a:pt x="5117256" y="6299648"/>
                  <a:pt x="5196519" y="6356166"/>
                </a:cubicBezTo>
                <a:cubicBezTo>
                  <a:pt x="5317827" y="6368572"/>
                  <a:pt x="5459122" y="6432672"/>
                  <a:pt x="5927120" y="6380290"/>
                </a:cubicBezTo>
                <a:cubicBezTo>
                  <a:pt x="5975368" y="6366505"/>
                  <a:pt x="5967786" y="6283106"/>
                  <a:pt x="5947798" y="6221763"/>
                </a:cubicBezTo>
                <a:cubicBezTo>
                  <a:pt x="5938148" y="6191436"/>
                  <a:pt x="5898172" y="6139053"/>
                  <a:pt x="5865088" y="6142500"/>
                </a:cubicBezTo>
                <a:cubicBezTo>
                  <a:pt x="5710697" y="6153527"/>
                  <a:pt x="5641083" y="6149392"/>
                  <a:pt x="5526668" y="6039802"/>
                </a:cubicBezTo>
                <a:cubicBezTo>
                  <a:pt x="5499788" y="6014300"/>
                  <a:pt x="5474286" y="5981216"/>
                  <a:pt x="5442580" y="5971566"/>
                </a:cubicBezTo>
                <a:cubicBezTo>
                  <a:pt x="5334369" y="5942618"/>
                  <a:pt x="5297839" y="5853705"/>
                  <a:pt x="5267512" y="5766171"/>
                </a:cubicBezTo>
                <a:cubicBezTo>
                  <a:pt x="5237185" y="5678637"/>
                  <a:pt x="5288189" y="5662784"/>
                  <a:pt x="5269579" y="5570425"/>
                </a:cubicBezTo>
                <a:cubicBezTo>
                  <a:pt x="5210993" y="5285766"/>
                  <a:pt x="5162746" y="4919088"/>
                  <a:pt x="5175842" y="4633050"/>
                </a:cubicBezTo>
                <a:cubicBezTo>
                  <a:pt x="5182045" y="4510364"/>
                  <a:pt x="5208926" y="4387679"/>
                  <a:pt x="5210993" y="4263614"/>
                </a:cubicBezTo>
                <a:cubicBezTo>
                  <a:pt x="5210993" y="4182283"/>
                  <a:pt x="5204790" y="4083721"/>
                  <a:pt x="5159989" y="4025135"/>
                </a:cubicBezTo>
                <a:cubicBezTo>
                  <a:pt x="5048331" y="3876947"/>
                  <a:pt x="4896008" y="3770803"/>
                  <a:pt x="4742995" y="3665348"/>
                </a:cubicBezTo>
                <a:cubicBezTo>
                  <a:pt x="4561723" y="3539906"/>
                  <a:pt x="4396304" y="3393096"/>
                  <a:pt x="4226061" y="3253179"/>
                </a:cubicBezTo>
                <a:cubicBezTo>
                  <a:pt x="4215033" y="3243530"/>
                  <a:pt x="4217790" y="3208378"/>
                  <a:pt x="4222615" y="3187701"/>
                </a:cubicBezTo>
                <a:cubicBezTo>
                  <a:pt x="4237089" y="3136697"/>
                  <a:pt x="4263969" y="3087760"/>
                  <a:pt x="4273619" y="3034688"/>
                </a:cubicBezTo>
                <a:cubicBezTo>
                  <a:pt x="4279822" y="2996780"/>
                  <a:pt x="4290850" y="2977481"/>
                  <a:pt x="4330826" y="2977481"/>
                </a:cubicBezTo>
                <a:cubicBezTo>
                  <a:pt x="4394237" y="2978859"/>
                  <a:pt x="4458336" y="2972656"/>
                  <a:pt x="4521747" y="2982305"/>
                </a:cubicBezTo>
                <a:cubicBezTo>
                  <a:pt x="4696816" y="3007808"/>
                  <a:pt x="4871884" y="3039513"/>
                  <a:pt x="5043507" y="3069840"/>
                </a:cubicBezTo>
                <a:cubicBezTo>
                  <a:pt x="5091065" y="2925098"/>
                  <a:pt x="5142069" y="2787938"/>
                  <a:pt x="5336436" y="2810683"/>
                </a:cubicBezTo>
                <a:cubicBezTo>
                  <a:pt x="5360560" y="2814129"/>
                  <a:pt x="5387441" y="2801034"/>
                  <a:pt x="5412942" y="2791384"/>
                </a:cubicBezTo>
                <a:cubicBezTo>
                  <a:pt x="5521154" y="2750030"/>
                  <a:pt x="5629366" y="2710053"/>
                  <a:pt x="5736199" y="2665941"/>
                </a:cubicBezTo>
                <a:cubicBezTo>
                  <a:pt x="5760323" y="2656292"/>
                  <a:pt x="5774108" y="2625965"/>
                  <a:pt x="5793406" y="2605288"/>
                </a:cubicBezTo>
                <a:cubicBezTo>
                  <a:pt x="5788582" y="2599084"/>
                  <a:pt x="5782379" y="2590814"/>
                  <a:pt x="5777554" y="2584610"/>
                </a:cubicBezTo>
                <a:cubicBezTo>
                  <a:pt x="5714143" y="2599084"/>
                  <a:pt x="5648665" y="2611491"/>
                  <a:pt x="5562509" y="2629411"/>
                </a:cubicBezTo>
                <a:cubicBezTo>
                  <a:pt x="5595593" y="2607356"/>
                  <a:pt x="5608689" y="2596328"/>
                  <a:pt x="5625920" y="2588057"/>
                </a:cubicBezTo>
                <a:cubicBezTo>
                  <a:pt x="5687952" y="2557730"/>
                  <a:pt x="5751363" y="2533606"/>
                  <a:pt x="5810638" y="2500522"/>
                </a:cubicBezTo>
                <a:cubicBezTo>
                  <a:pt x="5829936" y="2489494"/>
                  <a:pt x="5834761" y="2455721"/>
                  <a:pt x="5845789" y="2433665"/>
                </a:cubicBezTo>
                <a:cubicBezTo>
                  <a:pt x="5823733" y="2433665"/>
                  <a:pt x="5799610" y="2427462"/>
                  <a:pt x="5778932" y="2433665"/>
                </a:cubicBezTo>
                <a:cubicBezTo>
                  <a:pt x="5745849" y="2444693"/>
                  <a:pt x="5713454" y="2463992"/>
                  <a:pt x="5680370" y="2478466"/>
                </a:cubicBezTo>
                <a:cubicBezTo>
                  <a:pt x="5676924" y="2473642"/>
                  <a:pt x="5675546" y="2468817"/>
                  <a:pt x="5672099" y="2462614"/>
                </a:cubicBezTo>
                <a:cubicBezTo>
                  <a:pt x="5730685" y="2416434"/>
                  <a:pt x="5789960" y="2371633"/>
                  <a:pt x="5850614" y="2325454"/>
                </a:cubicBezTo>
                <a:cubicBezTo>
                  <a:pt x="5844411" y="2314426"/>
                  <a:pt x="5838207" y="2303398"/>
                  <a:pt x="5831315" y="2293748"/>
                </a:cubicBezTo>
                <a:cubicBezTo>
                  <a:pt x="5716900" y="2284099"/>
                  <a:pt x="5646597" y="2387486"/>
                  <a:pt x="5546656" y="2419191"/>
                </a:cubicBezTo>
                <a:cubicBezTo>
                  <a:pt x="5597661" y="2366809"/>
                  <a:pt x="5654868" y="2322008"/>
                  <a:pt x="5707251" y="2273071"/>
                </a:cubicBezTo>
                <a:cubicBezTo>
                  <a:pt x="5724482" y="2257219"/>
                  <a:pt x="5727928" y="2226892"/>
                  <a:pt x="5738956" y="2202768"/>
                </a:cubicBezTo>
                <a:cubicBezTo>
                  <a:pt x="5710008" y="2204146"/>
                  <a:pt x="5675546" y="2194497"/>
                  <a:pt x="5656247" y="2208971"/>
                </a:cubicBezTo>
                <a:cubicBezTo>
                  <a:pt x="5595593" y="2250326"/>
                  <a:pt x="5541832" y="2302709"/>
                  <a:pt x="5484624" y="2348888"/>
                </a:cubicBezTo>
                <a:cubicBezTo>
                  <a:pt x="5441891" y="2384040"/>
                  <a:pt x="5400536" y="2430219"/>
                  <a:pt x="5333679" y="2398514"/>
                </a:cubicBezTo>
                <a:cubicBezTo>
                  <a:pt x="5373656" y="2248947"/>
                  <a:pt x="5364006" y="2194497"/>
                  <a:pt x="5303353" y="2164859"/>
                </a:cubicBezTo>
                <a:cubicBezTo>
                  <a:pt x="5253727" y="2284099"/>
                  <a:pt x="5207547" y="2406785"/>
                  <a:pt x="5153786" y="2524646"/>
                </a:cubicBezTo>
                <a:cubicBezTo>
                  <a:pt x="5142758" y="2550148"/>
                  <a:pt x="5101403" y="2575650"/>
                  <a:pt x="5072455" y="2579096"/>
                </a:cubicBezTo>
                <a:cubicBezTo>
                  <a:pt x="4984921" y="2585300"/>
                  <a:pt x="4897386" y="2582543"/>
                  <a:pt x="4809852" y="2582543"/>
                </a:cubicBezTo>
                <a:cubicBezTo>
                  <a:pt x="4779525" y="2582543"/>
                  <a:pt x="4749198" y="2582543"/>
                  <a:pt x="4718872" y="2581164"/>
                </a:cubicBezTo>
                <a:cubicBezTo>
                  <a:pt x="4665110" y="2579786"/>
                  <a:pt x="4609282" y="2570136"/>
                  <a:pt x="4554831" y="2576339"/>
                </a:cubicBezTo>
                <a:cubicBezTo>
                  <a:pt x="4499002" y="2584610"/>
                  <a:pt x="4435591" y="2536363"/>
                  <a:pt x="4438349" y="2482602"/>
                </a:cubicBezTo>
                <a:cubicBezTo>
                  <a:pt x="4446620" y="2350267"/>
                  <a:pt x="4452823" y="2218621"/>
                  <a:pt x="4459026" y="2087664"/>
                </a:cubicBezTo>
                <a:cubicBezTo>
                  <a:pt x="4462472" y="2014604"/>
                  <a:pt x="4474878" y="1939476"/>
                  <a:pt x="4462472" y="1867794"/>
                </a:cubicBezTo>
                <a:cubicBezTo>
                  <a:pt x="4430767" y="1676873"/>
                  <a:pt x="4387344" y="1487330"/>
                  <a:pt x="4349436" y="1296409"/>
                </a:cubicBezTo>
                <a:cubicBezTo>
                  <a:pt x="4330137" y="1197847"/>
                  <a:pt x="4357707" y="1172345"/>
                  <a:pt x="4452823" y="1175791"/>
                </a:cubicBezTo>
                <a:cubicBezTo>
                  <a:pt x="4572062" y="1179237"/>
                  <a:pt x="4602389" y="1146843"/>
                  <a:pt x="4653393" y="1037252"/>
                </a:cubicBezTo>
                <a:cubicBezTo>
                  <a:pt x="4683720" y="971774"/>
                  <a:pt x="4725075" y="902160"/>
                  <a:pt x="4818813" y="900093"/>
                </a:cubicBezTo>
                <a:cubicBezTo>
                  <a:pt x="4820191" y="887686"/>
                  <a:pt x="4827083" y="873212"/>
                  <a:pt x="4823637" y="862184"/>
                </a:cubicBezTo>
                <a:cubicBezTo>
                  <a:pt x="4794689" y="758797"/>
                  <a:pt x="4806406" y="656789"/>
                  <a:pt x="4827083" y="553402"/>
                </a:cubicBezTo>
                <a:cubicBezTo>
                  <a:pt x="4836733" y="503776"/>
                  <a:pt x="4827083" y="451393"/>
                  <a:pt x="4842936" y="405214"/>
                </a:cubicBezTo>
                <a:cubicBezTo>
                  <a:pt x="4878088" y="297002"/>
                  <a:pt x="4858789" y="203265"/>
                  <a:pt x="4763673" y="143989"/>
                </a:cubicBezTo>
                <a:cubicBezTo>
                  <a:pt x="4679585" y="91607"/>
                  <a:pt x="4588604" y="45427"/>
                  <a:pt x="4494867" y="15100"/>
                </a:cubicBezTo>
                <a:cubicBezTo>
                  <a:pt x="4390101" y="-20051"/>
                  <a:pt x="4291539" y="8897"/>
                  <a:pt x="4197112" y="73686"/>
                </a:cubicBezTo>
                <a:cubicBezTo>
                  <a:pt x="4092347" y="146746"/>
                  <a:pt x="4050992" y="259783"/>
                  <a:pt x="4009637" y="367994"/>
                </a:cubicBezTo>
                <a:cubicBezTo>
                  <a:pt x="3966904" y="479652"/>
                  <a:pt x="3946226" y="598892"/>
                  <a:pt x="3992406" y="724335"/>
                </a:cubicBezTo>
                <a:cubicBezTo>
                  <a:pt x="3981378" y="733984"/>
                  <a:pt x="3963458" y="748458"/>
                  <a:pt x="3947605" y="760865"/>
                </a:cubicBezTo>
                <a:cubicBezTo>
                  <a:pt x="3778740" y="609920"/>
                  <a:pt x="3525786" y="573390"/>
                  <a:pt x="3396897" y="705036"/>
                </a:cubicBezTo>
                <a:cubicBezTo>
                  <a:pt x="3301092" y="803598"/>
                  <a:pt x="3181852" y="776717"/>
                  <a:pt x="3078465" y="800841"/>
                </a:cubicBezTo>
                <a:cubicBezTo>
                  <a:pt x="2946130" y="831168"/>
                  <a:pt x="2801389" y="802220"/>
                  <a:pt x="2664918" y="810491"/>
                </a:cubicBezTo>
                <a:cubicBezTo>
                  <a:pt x="2606332" y="813937"/>
                  <a:pt x="2531204" y="831168"/>
                  <a:pt x="2494674" y="872523"/>
                </a:cubicBezTo>
                <a:cubicBezTo>
                  <a:pt x="2353379" y="1025535"/>
                  <a:pt x="2222422" y="1187508"/>
                  <a:pt x="2092154" y="1350170"/>
                </a:cubicBezTo>
                <a:cubicBezTo>
                  <a:pt x="1972914" y="1498358"/>
                  <a:pt x="1858500" y="1647925"/>
                  <a:pt x="1743395" y="1800248"/>
                </a:cubicBezTo>
                <a:cubicBezTo>
                  <a:pt x="1732368" y="1814722"/>
                  <a:pt x="1735124" y="1847806"/>
                  <a:pt x="1744774" y="1865726"/>
                </a:cubicBezTo>
                <a:cubicBezTo>
                  <a:pt x="1755802" y="1887782"/>
                  <a:pt x="1777858" y="1907081"/>
                  <a:pt x="1800603" y="1921555"/>
                </a:cubicBezTo>
                <a:cubicBezTo>
                  <a:pt x="1841958" y="1950504"/>
                  <a:pt x="1843336" y="1976006"/>
                  <a:pt x="1805428" y="2005644"/>
                </a:cubicBezTo>
                <a:cubicBezTo>
                  <a:pt x="1749599" y="2051823"/>
                  <a:pt x="1693770" y="2098003"/>
                  <a:pt x="1636562" y="2145561"/>
                </a:cubicBezTo>
                <a:cubicBezTo>
                  <a:pt x="1563502" y="1995994"/>
                  <a:pt x="1482171" y="1856077"/>
                  <a:pt x="1423585" y="1706511"/>
                </a:cubicBezTo>
                <a:cubicBezTo>
                  <a:pt x="1385677" y="1612773"/>
                  <a:pt x="1326401" y="1550741"/>
                  <a:pt x="1243692" y="1507318"/>
                </a:cubicBezTo>
                <a:cubicBezTo>
                  <a:pt x="1208540" y="1531442"/>
                  <a:pt x="1173389" y="1554876"/>
                  <a:pt x="1138926" y="1577622"/>
                </a:cubicBezTo>
                <a:cubicBezTo>
                  <a:pt x="760530" y="1805073"/>
                  <a:pt x="387648" y="2035970"/>
                  <a:pt x="18901" y="2269625"/>
                </a:cubicBezTo>
                <a:cubicBezTo>
                  <a:pt x="4427" y="2279274"/>
                  <a:pt x="-5222" y="2317183"/>
                  <a:pt x="3049" y="2335103"/>
                </a:cubicBezTo>
                <a:cubicBezTo>
                  <a:pt x="31308" y="2410231"/>
                  <a:pt x="71284" y="2480534"/>
                  <a:pt x="104368" y="2552216"/>
                </a:cubicBezTo>
                <a:lnTo>
                  <a:pt x="104368" y="2552216"/>
                </a:lnTo>
                <a:close/>
                <a:moveTo>
                  <a:pt x="1692391" y="2187605"/>
                </a:moveTo>
                <a:cubicBezTo>
                  <a:pt x="1698594" y="2191051"/>
                  <a:pt x="1704798" y="2193808"/>
                  <a:pt x="1711690" y="2198633"/>
                </a:cubicBezTo>
                <a:cubicBezTo>
                  <a:pt x="1762694" y="2305466"/>
                  <a:pt x="1813699" y="2411610"/>
                  <a:pt x="1867460" y="2526714"/>
                </a:cubicBezTo>
                <a:cubicBezTo>
                  <a:pt x="1868838" y="2525335"/>
                  <a:pt x="1851607" y="2537742"/>
                  <a:pt x="1822659" y="2557041"/>
                </a:cubicBezTo>
                <a:cubicBezTo>
                  <a:pt x="1773033" y="2453654"/>
                  <a:pt x="1725475" y="2356470"/>
                  <a:pt x="1681363" y="2256529"/>
                </a:cubicBezTo>
                <a:cubicBezTo>
                  <a:pt x="1673782" y="2238609"/>
                  <a:pt x="1687567" y="2210350"/>
                  <a:pt x="1692391" y="2187605"/>
                </a:cubicBezTo>
                <a:lnTo>
                  <a:pt x="1692391" y="2187605"/>
                </a:lnTo>
                <a:close/>
              </a:path>
            </a:pathLst>
          </a:custGeom>
          <a:solidFill>
            <a:srgbClr val="010A4F"/>
          </a:solidFill>
          <a:ln w="688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73733C-B522-4B3F-8F6D-1190577CD8AC}"/>
              </a:ext>
            </a:extLst>
          </p:cNvPr>
          <p:cNvGrpSpPr/>
          <p:nvPr/>
        </p:nvGrpSpPr>
        <p:grpSpPr>
          <a:xfrm>
            <a:off x="10703631" y="3035947"/>
            <a:ext cx="597006" cy="985440"/>
            <a:chOff x="6925793" y="3984449"/>
            <a:chExt cx="956480" cy="2003289"/>
          </a:xfrm>
          <a:solidFill>
            <a:srgbClr val="002060"/>
          </a:solidFill>
        </p:grpSpPr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B5760730-3397-494A-BE3C-8E9F6A32B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793" y="4047127"/>
              <a:ext cx="956480" cy="1940611"/>
            </a:xfrm>
            <a:custGeom>
              <a:avLst/>
              <a:gdLst>
                <a:gd name="T0" fmla="*/ 1787 w 1867"/>
                <a:gd name="T1" fmla="*/ 46 h 3789"/>
                <a:gd name="T2" fmla="*/ 1799 w 1867"/>
                <a:gd name="T3" fmla="*/ 220 h 3789"/>
                <a:gd name="T4" fmla="*/ 1827 w 1867"/>
                <a:gd name="T5" fmla="*/ 371 h 3789"/>
                <a:gd name="T6" fmla="*/ 1796 w 1867"/>
                <a:gd name="T7" fmla="*/ 616 h 3789"/>
                <a:gd name="T8" fmla="*/ 1687 w 1867"/>
                <a:gd name="T9" fmla="*/ 819 h 3789"/>
                <a:gd name="T10" fmla="*/ 1281 w 1867"/>
                <a:gd name="T11" fmla="*/ 859 h 3789"/>
                <a:gd name="T12" fmla="*/ 1365 w 1867"/>
                <a:gd name="T13" fmla="*/ 1428 h 3789"/>
                <a:gd name="T14" fmla="*/ 1428 w 1867"/>
                <a:gd name="T15" fmla="*/ 1718 h 3789"/>
                <a:gd name="T16" fmla="*/ 1310 w 1867"/>
                <a:gd name="T17" fmla="*/ 1679 h 3789"/>
                <a:gd name="T18" fmla="*/ 1227 w 1867"/>
                <a:gd name="T19" fmla="*/ 1948 h 3789"/>
                <a:gd name="T20" fmla="*/ 1199 w 1867"/>
                <a:gd name="T21" fmla="*/ 2111 h 3789"/>
                <a:gd name="T22" fmla="*/ 1152 w 1867"/>
                <a:gd name="T23" fmla="*/ 2430 h 3789"/>
                <a:gd name="T24" fmla="*/ 1095 w 1867"/>
                <a:gd name="T25" fmla="*/ 3030 h 3789"/>
                <a:gd name="T26" fmla="*/ 1120 w 1867"/>
                <a:gd name="T27" fmla="*/ 3266 h 3789"/>
                <a:gd name="T28" fmla="*/ 1207 w 1867"/>
                <a:gd name="T29" fmla="*/ 3412 h 3789"/>
                <a:gd name="T30" fmla="*/ 1371 w 1867"/>
                <a:gd name="T31" fmla="*/ 3529 h 3789"/>
                <a:gd name="T32" fmla="*/ 1274 w 1867"/>
                <a:gd name="T33" fmla="*/ 3622 h 3789"/>
                <a:gd name="T34" fmla="*/ 979 w 1867"/>
                <a:gd name="T35" fmla="*/ 3503 h 3789"/>
                <a:gd name="T36" fmla="*/ 856 w 1867"/>
                <a:gd name="T37" fmla="*/ 3412 h 3789"/>
                <a:gd name="T38" fmla="*/ 847 w 1867"/>
                <a:gd name="T39" fmla="*/ 3221 h 3789"/>
                <a:gd name="T40" fmla="*/ 860 w 1867"/>
                <a:gd name="T41" fmla="*/ 3025 h 3789"/>
                <a:gd name="T42" fmla="*/ 869 w 1867"/>
                <a:gd name="T43" fmla="*/ 2597 h 3789"/>
                <a:gd name="T44" fmla="*/ 871 w 1867"/>
                <a:gd name="T45" fmla="*/ 2204 h 3789"/>
                <a:gd name="T46" fmla="*/ 816 w 1867"/>
                <a:gd name="T47" fmla="*/ 2256 h 3789"/>
                <a:gd name="T48" fmla="*/ 672 w 1867"/>
                <a:gd name="T49" fmla="*/ 2624 h 3789"/>
                <a:gd name="T50" fmla="*/ 636 w 1867"/>
                <a:gd name="T51" fmla="*/ 2709 h 3789"/>
                <a:gd name="T52" fmla="*/ 580 w 1867"/>
                <a:gd name="T53" fmla="*/ 2944 h 3789"/>
                <a:gd name="T54" fmla="*/ 549 w 1867"/>
                <a:gd name="T55" fmla="*/ 3219 h 3789"/>
                <a:gd name="T56" fmla="*/ 560 w 1867"/>
                <a:gd name="T57" fmla="*/ 3480 h 3789"/>
                <a:gd name="T58" fmla="*/ 563 w 1867"/>
                <a:gd name="T59" fmla="*/ 3786 h 3789"/>
                <a:gd name="T60" fmla="*/ 343 w 1867"/>
                <a:gd name="T61" fmla="*/ 3605 h 3789"/>
                <a:gd name="T62" fmla="*/ 322 w 1867"/>
                <a:gd name="T63" fmla="*/ 3392 h 3789"/>
                <a:gd name="T64" fmla="*/ 422 w 1867"/>
                <a:gd name="T65" fmla="*/ 2492 h 3789"/>
                <a:gd name="T66" fmla="*/ 483 w 1867"/>
                <a:gd name="T67" fmla="*/ 1917 h 3789"/>
                <a:gd name="T68" fmla="*/ 479 w 1867"/>
                <a:gd name="T69" fmla="*/ 1887 h 3789"/>
                <a:gd name="T70" fmla="*/ 454 w 1867"/>
                <a:gd name="T71" fmla="*/ 1443 h 3789"/>
                <a:gd name="T72" fmla="*/ 432 w 1867"/>
                <a:gd name="T73" fmla="*/ 1057 h 3789"/>
                <a:gd name="T74" fmla="*/ 391 w 1867"/>
                <a:gd name="T75" fmla="*/ 1184 h 3789"/>
                <a:gd name="T76" fmla="*/ 223 w 1867"/>
                <a:gd name="T77" fmla="*/ 1285 h 3789"/>
                <a:gd name="T78" fmla="*/ 89 w 1867"/>
                <a:gd name="T79" fmla="*/ 1149 h 3789"/>
                <a:gd name="T80" fmla="*/ 44 w 1867"/>
                <a:gd name="T81" fmla="*/ 832 h 3789"/>
                <a:gd name="T82" fmla="*/ 77 w 1867"/>
                <a:gd name="T83" fmla="*/ 584 h 3789"/>
                <a:gd name="T84" fmla="*/ 203 w 1867"/>
                <a:gd name="T85" fmla="*/ 642 h 3789"/>
                <a:gd name="T86" fmla="*/ 171 w 1867"/>
                <a:gd name="T87" fmla="*/ 782 h 3789"/>
                <a:gd name="T88" fmla="*/ 211 w 1867"/>
                <a:gd name="T89" fmla="*/ 879 h 3789"/>
                <a:gd name="T90" fmla="*/ 248 w 1867"/>
                <a:gd name="T91" fmla="*/ 709 h 3789"/>
                <a:gd name="T92" fmla="*/ 273 w 1867"/>
                <a:gd name="T93" fmla="*/ 611 h 3789"/>
                <a:gd name="T94" fmla="*/ 504 w 1867"/>
                <a:gd name="T95" fmla="*/ 505 h 3789"/>
                <a:gd name="T96" fmla="*/ 615 w 1867"/>
                <a:gd name="T97" fmla="*/ 462 h 3789"/>
                <a:gd name="T98" fmla="*/ 788 w 1867"/>
                <a:gd name="T99" fmla="*/ 963 h 3789"/>
                <a:gd name="T100" fmla="*/ 962 w 1867"/>
                <a:gd name="T101" fmla="*/ 1459 h 3789"/>
                <a:gd name="T102" fmla="*/ 1113 w 1867"/>
                <a:gd name="T103" fmla="*/ 1442 h 3789"/>
                <a:gd name="T104" fmla="*/ 1143 w 1867"/>
                <a:gd name="T105" fmla="*/ 1153 h 3789"/>
                <a:gd name="T106" fmla="*/ 886 w 1867"/>
                <a:gd name="T107" fmla="*/ 428 h 3789"/>
                <a:gd name="T108" fmla="*/ 1059 w 1867"/>
                <a:gd name="T109" fmla="*/ 485 h 3789"/>
                <a:gd name="T110" fmla="*/ 1217 w 1867"/>
                <a:gd name="T111" fmla="*/ 546 h 3789"/>
                <a:gd name="T112" fmla="*/ 1314 w 1867"/>
                <a:gd name="T113" fmla="*/ 597 h 3789"/>
                <a:gd name="T114" fmla="*/ 1501 w 1867"/>
                <a:gd name="T115" fmla="*/ 624 h 3789"/>
                <a:gd name="T116" fmla="*/ 1595 w 1867"/>
                <a:gd name="T117" fmla="*/ 560 h 3789"/>
                <a:gd name="T118" fmla="*/ 1647 w 1867"/>
                <a:gd name="T119" fmla="*/ 373 h 3789"/>
                <a:gd name="T120" fmla="*/ 1681 w 1867"/>
                <a:gd name="T121" fmla="*/ 239 h 3789"/>
                <a:gd name="T122" fmla="*/ 1613 w 1867"/>
                <a:gd name="T123" fmla="*/ 23 h 3789"/>
                <a:gd name="connsiteX0" fmla="*/ 8779 w 10000"/>
                <a:gd name="connsiteY0" fmla="*/ 0 h 10000"/>
                <a:gd name="connsiteX1" fmla="*/ 8875 w 10000"/>
                <a:gd name="connsiteY1" fmla="*/ 0 h 10000"/>
                <a:gd name="connsiteX2" fmla="*/ 8993 w 10000"/>
                <a:gd name="connsiteY2" fmla="*/ 3 h 10000"/>
                <a:gd name="connsiteX3" fmla="*/ 9111 w 10000"/>
                <a:gd name="connsiteY3" fmla="*/ 11 h 10000"/>
                <a:gd name="connsiteX4" fmla="*/ 9239 w 10000"/>
                <a:gd name="connsiteY4" fmla="*/ 24 h 10000"/>
                <a:gd name="connsiteX5" fmla="*/ 9347 w 10000"/>
                <a:gd name="connsiteY5" fmla="*/ 37 h 10000"/>
                <a:gd name="connsiteX6" fmla="*/ 9448 w 10000"/>
                <a:gd name="connsiteY6" fmla="*/ 58 h 10000"/>
                <a:gd name="connsiteX7" fmla="*/ 9513 w 10000"/>
                <a:gd name="connsiteY7" fmla="*/ 79 h 10000"/>
                <a:gd name="connsiteX8" fmla="*/ 9555 w 10000"/>
                <a:gd name="connsiteY8" fmla="*/ 106 h 10000"/>
                <a:gd name="connsiteX9" fmla="*/ 9572 w 10000"/>
                <a:gd name="connsiteY9" fmla="*/ 121 h 10000"/>
                <a:gd name="connsiteX10" fmla="*/ 9577 w 10000"/>
                <a:gd name="connsiteY10" fmla="*/ 156 h 10000"/>
                <a:gd name="connsiteX11" fmla="*/ 9593 w 10000"/>
                <a:gd name="connsiteY11" fmla="*/ 201 h 10000"/>
                <a:gd name="connsiteX12" fmla="*/ 9604 w 10000"/>
                <a:gd name="connsiteY12" fmla="*/ 248 h 10000"/>
                <a:gd name="connsiteX13" fmla="*/ 9620 w 10000"/>
                <a:gd name="connsiteY13" fmla="*/ 304 h 10000"/>
                <a:gd name="connsiteX14" fmla="*/ 9625 w 10000"/>
                <a:gd name="connsiteY14" fmla="*/ 351 h 10000"/>
                <a:gd name="connsiteX15" fmla="*/ 9636 w 10000"/>
                <a:gd name="connsiteY15" fmla="*/ 396 h 10000"/>
                <a:gd name="connsiteX16" fmla="*/ 9636 w 10000"/>
                <a:gd name="connsiteY16" fmla="*/ 428 h 10000"/>
                <a:gd name="connsiteX17" fmla="*/ 9598 w 10000"/>
                <a:gd name="connsiteY17" fmla="*/ 499 h 10000"/>
                <a:gd name="connsiteX18" fmla="*/ 9614 w 10000"/>
                <a:gd name="connsiteY18" fmla="*/ 533 h 10000"/>
                <a:gd name="connsiteX19" fmla="*/ 9636 w 10000"/>
                <a:gd name="connsiteY19" fmla="*/ 581 h 10000"/>
                <a:gd name="connsiteX20" fmla="*/ 9663 w 10000"/>
                <a:gd name="connsiteY20" fmla="*/ 628 h 10000"/>
                <a:gd name="connsiteX21" fmla="*/ 9684 w 10000"/>
                <a:gd name="connsiteY21" fmla="*/ 670 h 10000"/>
                <a:gd name="connsiteX22" fmla="*/ 9695 w 10000"/>
                <a:gd name="connsiteY22" fmla="*/ 718 h 10000"/>
                <a:gd name="connsiteX23" fmla="*/ 9695 w 10000"/>
                <a:gd name="connsiteY23" fmla="*/ 768 h 10000"/>
                <a:gd name="connsiteX24" fmla="*/ 9689 w 10000"/>
                <a:gd name="connsiteY24" fmla="*/ 816 h 10000"/>
                <a:gd name="connsiteX25" fmla="*/ 9684 w 10000"/>
                <a:gd name="connsiteY25" fmla="*/ 860 h 10000"/>
                <a:gd name="connsiteX26" fmla="*/ 9684 w 10000"/>
                <a:gd name="connsiteY26" fmla="*/ 903 h 10000"/>
                <a:gd name="connsiteX27" fmla="*/ 9700 w 10000"/>
                <a:gd name="connsiteY27" fmla="*/ 932 h 10000"/>
                <a:gd name="connsiteX28" fmla="*/ 9738 w 10000"/>
                <a:gd name="connsiteY28" fmla="*/ 955 h 10000"/>
                <a:gd name="connsiteX29" fmla="*/ 9786 w 10000"/>
                <a:gd name="connsiteY29" fmla="*/ 979 h 10000"/>
                <a:gd name="connsiteX30" fmla="*/ 9839 w 10000"/>
                <a:gd name="connsiteY30" fmla="*/ 1000 h 10000"/>
                <a:gd name="connsiteX31" fmla="*/ 9888 w 10000"/>
                <a:gd name="connsiteY31" fmla="*/ 1019 h 10000"/>
                <a:gd name="connsiteX32" fmla="*/ 9936 w 10000"/>
                <a:gd name="connsiteY32" fmla="*/ 1037 h 10000"/>
                <a:gd name="connsiteX33" fmla="*/ 9979 w 10000"/>
                <a:gd name="connsiteY33" fmla="*/ 1066 h 10000"/>
                <a:gd name="connsiteX34" fmla="*/ 10000 w 10000"/>
                <a:gd name="connsiteY34" fmla="*/ 1106 h 10000"/>
                <a:gd name="connsiteX35" fmla="*/ 9898 w 10000"/>
                <a:gd name="connsiteY35" fmla="*/ 1198 h 10000"/>
                <a:gd name="connsiteX36" fmla="*/ 9818 w 10000"/>
                <a:gd name="connsiteY36" fmla="*/ 1301 h 10000"/>
                <a:gd name="connsiteX37" fmla="*/ 9754 w 10000"/>
                <a:gd name="connsiteY37" fmla="*/ 1407 h 10000"/>
                <a:gd name="connsiteX38" fmla="*/ 9689 w 10000"/>
                <a:gd name="connsiteY38" fmla="*/ 1518 h 10000"/>
                <a:gd name="connsiteX39" fmla="*/ 9620 w 10000"/>
                <a:gd name="connsiteY39" fmla="*/ 1626 h 10000"/>
                <a:gd name="connsiteX40" fmla="*/ 9545 w 10000"/>
                <a:gd name="connsiteY40" fmla="*/ 1731 h 10000"/>
                <a:gd name="connsiteX41" fmla="*/ 9507 w 10000"/>
                <a:gd name="connsiteY41" fmla="*/ 1787 h 10000"/>
                <a:gd name="connsiteX42" fmla="*/ 9475 w 10000"/>
                <a:gd name="connsiteY42" fmla="*/ 1847 h 10000"/>
                <a:gd name="connsiteX43" fmla="*/ 9454 w 10000"/>
                <a:gd name="connsiteY43" fmla="*/ 1908 h 10000"/>
                <a:gd name="connsiteX44" fmla="*/ 9416 w 10000"/>
                <a:gd name="connsiteY44" fmla="*/ 1974 h 10000"/>
                <a:gd name="connsiteX45" fmla="*/ 9379 w 10000"/>
                <a:gd name="connsiteY45" fmla="*/ 2035 h 10000"/>
                <a:gd name="connsiteX46" fmla="*/ 9314 w 10000"/>
                <a:gd name="connsiteY46" fmla="*/ 2088 h 10000"/>
                <a:gd name="connsiteX47" fmla="*/ 9239 w 10000"/>
                <a:gd name="connsiteY47" fmla="*/ 2122 h 10000"/>
                <a:gd name="connsiteX48" fmla="*/ 9143 w 10000"/>
                <a:gd name="connsiteY48" fmla="*/ 2146 h 10000"/>
                <a:gd name="connsiteX49" fmla="*/ 9036 w 10000"/>
                <a:gd name="connsiteY49" fmla="*/ 2162 h 10000"/>
                <a:gd name="connsiteX50" fmla="*/ 8918 w 10000"/>
                <a:gd name="connsiteY50" fmla="*/ 2175 h 10000"/>
                <a:gd name="connsiteX51" fmla="*/ 8795 w 10000"/>
                <a:gd name="connsiteY51" fmla="*/ 2185 h 10000"/>
                <a:gd name="connsiteX52" fmla="*/ 8677 w 10000"/>
                <a:gd name="connsiteY52" fmla="*/ 2201 h 10000"/>
                <a:gd name="connsiteX53" fmla="*/ 8468 w 10000"/>
                <a:gd name="connsiteY53" fmla="*/ 2220 h 10000"/>
                <a:gd name="connsiteX54" fmla="*/ 8232 w 10000"/>
                <a:gd name="connsiteY54" fmla="*/ 2241 h 10000"/>
                <a:gd name="connsiteX55" fmla="*/ 7975 w 10000"/>
                <a:gd name="connsiteY55" fmla="*/ 2251 h 10000"/>
                <a:gd name="connsiteX56" fmla="*/ 7702 w 10000"/>
                <a:gd name="connsiteY56" fmla="*/ 2262 h 10000"/>
                <a:gd name="connsiteX57" fmla="*/ 7429 w 10000"/>
                <a:gd name="connsiteY57" fmla="*/ 2264 h 10000"/>
                <a:gd name="connsiteX58" fmla="*/ 7145 w 10000"/>
                <a:gd name="connsiteY58" fmla="*/ 2267 h 10000"/>
                <a:gd name="connsiteX59" fmla="*/ 6861 w 10000"/>
                <a:gd name="connsiteY59" fmla="*/ 2267 h 10000"/>
                <a:gd name="connsiteX60" fmla="*/ 6867 w 10000"/>
                <a:gd name="connsiteY60" fmla="*/ 2449 h 10000"/>
                <a:gd name="connsiteX61" fmla="*/ 6893 w 10000"/>
                <a:gd name="connsiteY61" fmla="*/ 2637 h 10000"/>
                <a:gd name="connsiteX62" fmla="*/ 6936 w 10000"/>
                <a:gd name="connsiteY62" fmla="*/ 2821 h 10000"/>
                <a:gd name="connsiteX63" fmla="*/ 6990 w 10000"/>
                <a:gd name="connsiteY63" fmla="*/ 2996 h 10000"/>
                <a:gd name="connsiteX64" fmla="*/ 7059 w 10000"/>
                <a:gd name="connsiteY64" fmla="*/ 3159 h 10000"/>
                <a:gd name="connsiteX65" fmla="*/ 7129 w 10000"/>
                <a:gd name="connsiteY65" fmla="*/ 3304 h 10000"/>
                <a:gd name="connsiteX66" fmla="*/ 7177 w 10000"/>
                <a:gd name="connsiteY66" fmla="*/ 3423 h 10000"/>
                <a:gd name="connsiteX67" fmla="*/ 7225 w 10000"/>
                <a:gd name="connsiteY67" fmla="*/ 3537 h 10000"/>
                <a:gd name="connsiteX68" fmla="*/ 7263 w 10000"/>
                <a:gd name="connsiteY68" fmla="*/ 3653 h 10000"/>
                <a:gd name="connsiteX69" fmla="*/ 7311 w 10000"/>
                <a:gd name="connsiteY69" fmla="*/ 3769 h 10000"/>
                <a:gd name="connsiteX70" fmla="*/ 7370 w 10000"/>
                <a:gd name="connsiteY70" fmla="*/ 3885 h 10000"/>
                <a:gd name="connsiteX71" fmla="*/ 7450 w 10000"/>
                <a:gd name="connsiteY71" fmla="*/ 3980 h 10000"/>
                <a:gd name="connsiteX72" fmla="*/ 7531 w 10000"/>
                <a:gd name="connsiteY72" fmla="*/ 4075 h 10000"/>
                <a:gd name="connsiteX73" fmla="*/ 7622 w 10000"/>
                <a:gd name="connsiteY73" fmla="*/ 4170 h 10000"/>
                <a:gd name="connsiteX74" fmla="*/ 7702 w 10000"/>
                <a:gd name="connsiteY74" fmla="*/ 4262 h 10000"/>
                <a:gd name="connsiteX75" fmla="*/ 7766 w 10000"/>
                <a:gd name="connsiteY75" fmla="*/ 4355 h 10000"/>
                <a:gd name="connsiteX76" fmla="*/ 7793 w 10000"/>
                <a:gd name="connsiteY76" fmla="*/ 4447 h 10000"/>
                <a:gd name="connsiteX77" fmla="*/ 7745 w 10000"/>
                <a:gd name="connsiteY77" fmla="*/ 4476 h 10000"/>
                <a:gd name="connsiteX78" fmla="*/ 7697 w 10000"/>
                <a:gd name="connsiteY78" fmla="*/ 4503 h 10000"/>
                <a:gd name="connsiteX79" fmla="*/ 7649 w 10000"/>
                <a:gd name="connsiteY79" fmla="*/ 4534 h 10000"/>
                <a:gd name="connsiteX80" fmla="*/ 7606 w 10000"/>
                <a:gd name="connsiteY80" fmla="*/ 4558 h 10000"/>
                <a:gd name="connsiteX81" fmla="*/ 7568 w 10000"/>
                <a:gd name="connsiteY81" fmla="*/ 4571 h 10000"/>
                <a:gd name="connsiteX82" fmla="*/ 7488 w 10000"/>
                <a:gd name="connsiteY82" fmla="*/ 4582 h 10000"/>
                <a:gd name="connsiteX83" fmla="*/ 7413 w 10000"/>
                <a:gd name="connsiteY83" fmla="*/ 4603 h 10000"/>
                <a:gd name="connsiteX84" fmla="*/ 7322 w 10000"/>
                <a:gd name="connsiteY84" fmla="*/ 4629 h 10000"/>
                <a:gd name="connsiteX85" fmla="*/ 7242 w 10000"/>
                <a:gd name="connsiteY85" fmla="*/ 4663 h 10000"/>
                <a:gd name="connsiteX86" fmla="*/ 7172 w 10000"/>
                <a:gd name="connsiteY86" fmla="*/ 4698 h 10000"/>
                <a:gd name="connsiteX87" fmla="*/ 7108 w 10000"/>
                <a:gd name="connsiteY87" fmla="*/ 4727 h 10000"/>
                <a:gd name="connsiteX88" fmla="*/ 7054 w 10000"/>
                <a:gd name="connsiteY88" fmla="*/ 4719 h 10000"/>
                <a:gd name="connsiteX89" fmla="*/ 7017 w 10000"/>
                <a:gd name="connsiteY89" fmla="*/ 4431 h 10000"/>
                <a:gd name="connsiteX90" fmla="*/ 6947 w 10000"/>
                <a:gd name="connsiteY90" fmla="*/ 4431 h 10000"/>
                <a:gd name="connsiteX91" fmla="*/ 6893 w 10000"/>
                <a:gd name="connsiteY91" fmla="*/ 4434 h 10000"/>
                <a:gd name="connsiteX92" fmla="*/ 6840 w 10000"/>
                <a:gd name="connsiteY92" fmla="*/ 4434 h 10000"/>
                <a:gd name="connsiteX93" fmla="*/ 6770 w 10000"/>
                <a:gd name="connsiteY93" fmla="*/ 4437 h 10000"/>
                <a:gd name="connsiteX94" fmla="*/ 6663 w 10000"/>
                <a:gd name="connsiteY94" fmla="*/ 4442 h 10000"/>
                <a:gd name="connsiteX95" fmla="*/ 6652 w 10000"/>
                <a:gd name="connsiteY95" fmla="*/ 4587 h 10000"/>
                <a:gd name="connsiteX96" fmla="*/ 6642 w 10000"/>
                <a:gd name="connsiteY96" fmla="*/ 4737 h 10000"/>
                <a:gd name="connsiteX97" fmla="*/ 6636 w 10000"/>
                <a:gd name="connsiteY97" fmla="*/ 4885 h 10000"/>
                <a:gd name="connsiteX98" fmla="*/ 6615 w 10000"/>
                <a:gd name="connsiteY98" fmla="*/ 5033 h 10000"/>
                <a:gd name="connsiteX99" fmla="*/ 6572 w 10000"/>
                <a:gd name="connsiteY99" fmla="*/ 5141 h 10000"/>
                <a:gd name="connsiteX100" fmla="*/ 6524 w 10000"/>
                <a:gd name="connsiteY100" fmla="*/ 5252 h 10000"/>
                <a:gd name="connsiteX101" fmla="*/ 6476 w 10000"/>
                <a:gd name="connsiteY101" fmla="*/ 5352 h 10000"/>
                <a:gd name="connsiteX102" fmla="*/ 6449 w 10000"/>
                <a:gd name="connsiteY102" fmla="*/ 5455 h 10000"/>
                <a:gd name="connsiteX103" fmla="*/ 6454 w 10000"/>
                <a:gd name="connsiteY103" fmla="*/ 5550 h 10000"/>
                <a:gd name="connsiteX104" fmla="*/ 6443 w 10000"/>
                <a:gd name="connsiteY104" fmla="*/ 5556 h 10000"/>
                <a:gd name="connsiteX105" fmla="*/ 6427 w 10000"/>
                <a:gd name="connsiteY105" fmla="*/ 5556 h 10000"/>
                <a:gd name="connsiteX106" fmla="*/ 6427 w 10000"/>
                <a:gd name="connsiteY106" fmla="*/ 5556 h 10000"/>
                <a:gd name="connsiteX107" fmla="*/ 6422 w 10000"/>
                <a:gd name="connsiteY107" fmla="*/ 5558 h 10000"/>
                <a:gd name="connsiteX108" fmla="*/ 6422 w 10000"/>
                <a:gd name="connsiteY108" fmla="*/ 5566 h 10000"/>
                <a:gd name="connsiteX109" fmla="*/ 6422 w 10000"/>
                <a:gd name="connsiteY109" fmla="*/ 5571 h 10000"/>
                <a:gd name="connsiteX110" fmla="*/ 6422 w 10000"/>
                <a:gd name="connsiteY110" fmla="*/ 5582 h 10000"/>
                <a:gd name="connsiteX111" fmla="*/ 6422 w 10000"/>
                <a:gd name="connsiteY111" fmla="*/ 5595 h 10000"/>
                <a:gd name="connsiteX112" fmla="*/ 6347 w 10000"/>
                <a:gd name="connsiteY112" fmla="*/ 5682 h 10000"/>
                <a:gd name="connsiteX113" fmla="*/ 6288 w 10000"/>
                <a:gd name="connsiteY113" fmla="*/ 5775 h 10000"/>
                <a:gd name="connsiteX114" fmla="*/ 6261 w 10000"/>
                <a:gd name="connsiteY114" fmla="*/ 5872 h 10000"/>
                <a:gd name="connsiteX115" fmla="*/ 6251 w 10000"/>
                <a:gd name="connsiteY115" fmla="*/ 5978 h 10000"/>
                <a:gd name="connsiteX116" fmla="*/ 6235 w 10000"/>
                <a:gd name="connsiteY116" fmla="*/ 6083 h 10000"/>
                <a:gd name="connsiteX117" fmla="*/ 6229 w 10000"/>
                <a:gd name="connsiteY117" fmla="*/ 6194 h 10000"/>
                <a:gd name="connsiteX118" fmla="*/ 6208 w 10000"/>
                <a:gd name="connsiteY118" fmla="*/ 6302 h 10000"/>
                <a:gd name="connsiteX119" fmla="*/ 6170 w 10000"/>
                <a:gd name="connsiteY119" fmla="*/ 6413 h 10000"/>
                <a:gd name="connsiteX120" fmla="*/ 5978 w 10000"/>
                <a:gd name="connsiteY120" fmla="*/ 7213 h 10000"/>
                <a:gd name="connsiteX121" fmla="*/ 5951 w 10000"/>
                <a:gd name="connsiteY121" fmla="*/ 7300 h 10000"/>
                <a:gd name="connsiteX122" fmla="*/ 5935 w 10000"/>
                <a:gd name="connsiteY122" fmla="*/ 7398 h 10000"/>
                <a:gd name="connsiteX123" fmla="*/ 5929 w 10000"/>
                <a:gd name="connsiteY123" fmla="*/ 7487 h 10000"/>
                <a:gd name="connsiteX124" fmla="*/ 5929 w 10000"/>
                <a:gd name="connsiteY124" fmla="*/ 7585 h 10000"/>
                <a:gd name="connsiteX125" fmla="*/ 5929 w 10000"/>
                <a:gd name="connsiteY125" fmla="*/ 7672 h 10000"/>
                <a:gd name="connsiteX126" fmla="*/ 5913 w 10000"/>
                <a:gd name="connsiteY126" fmla="*/ 7754 h 10000"/>
                <a:gd name="connsiteX127" fmla="*/ 5897 w 10000"/>
                <a:gd name="connsiteY127" fmla="*/ 7831 h 10000"/>
                <a:gd name="connsiteX128" fmla="*/ 5865 w 10000"/>
                <a:gd name="connsiteY128" fmla="*/ 7915 h 10000"/>
                <a:gd name="connsiteX129" fmla="*/ 5865 w 10000"/>
                <a:gd name="connsiteY129" fmla="*/ 7997 h 10000"/>
                <a:gd name="connsiteX130" fmla="*/ 5886 w 10000"/>
                <a:gd name="connsiteY130" fmla="*/ 8073 h 10000"/>
                <a:gd name="connsiteX131" fmla="*/ 5924 w 10000"/>
                <a:gd name="connsiteY131" fmla="*/ 8147 h 10000"/>
                <a:gd name="connsiteX132" fmla="*/ 5972 w 10000"/>
                <a:gd name="connsiteY132" fmla="*/ 8216 h 10000"/>
                <a:gd name="connsiteX133" fmla="*/ 6020 w 10000"/>
                <a:gd name="connsiteY133" fmla="*/ 8282 h 10000"/>
                <a:gd name="connsiteX134" fmla="*/ 6069 w 10000"/>
                <a:gd name="connsiteY134" fmla="*/ 8343 h 10000"/>
                <a:gd name="connsiteX135" fmla="*/ 6138 w 10000"/>
                <a:gd name="connsiteY135" fmla="*/ 8551 h 10000"/>
                <a:gd name="connsiteX136" fmla="*/ 6111 w 10000"/>
                <a:gd name="connsiteY136" fmla="*/ 8572 h 10000"/>
                <a:gd name="connsiteX137" fmla="*/ 6069 w 10000"/>
                <a:gd name="connsiteY137" fmla="*/ 8585 h 10000"/>
                <a:gd name="connsiteX138" fmla="*/ 6031 w 10000"/>
                <a:gd name="connsiteY138" fmla="*/ 8599 h 10000"/>
                <a:gd name="connsiteX139" fmla="*/ 5999 w 10000"/>
                <a:gd name="connsiteY139" fmla="*/ 8620 h 10000"/>
                <a:gd name="connsiteX140" fmla="*/ 6069 w 10000"/>
                <a:gd name="connsiteY140" fmla="*/ 8630 h 10000"/>
                <a:gd name="connsiteX141" fmla="*/ 6117 w 10000"/>
                <a:gd name="connsiteY141" fmla="*/ 8643 h 10000"/>
                <a:gd name="connsiteX142" fmla="*/ 6160 w 10000"/>
                <a:gd name="connsiteY142" fmla="*/ 8670 h 10000"/>
                <a:gd name="connsiteX143" fmla="*/ 6138 w 10000"/>
                <a:gd name="connsiteY143" fmla="*/ 8720 h 10000"/>
                <a:gd name="connsiteX144" fmla="*/ 6144 w 10000"/>
                <a:gd name="connsiteY144" fmla="*/ 8770 h 10000"/>
                <a:gd name="connsiteX145" fmla="*/ 6181 w 10000"/>
                <a:gd name="connsiteY145" fmla="*/ 8826 h 10000"/>
                <a:gd name="connsiteX146" fmla="*/ 6235 w 10000"/>
                <a:gd name="connsiteY146" fmla="*/ 8873 h 10000"/>
                <a:gd name="connsiteX147" fmla="*/ 6288 w 10000"/>
                <a:gd name="connsiteY147" fmla="*/ 8918 h 10000"/>
                <a:gd name="connsiteX148" fmla="*/ 6352 w 10000"/>
                <a:gd name="connsiteY148" fmla="*/ 8952 h 10000"/>
                <a:gd name="connsiteX149" fmla="*/ 6465 w 10000"/>
                <a:gd name="connsiteY149" fmla="*/ 9005 h 10000"/>
                <a:gd name="connsiteX150" fmla="*/ 6583 w 10000"/>
                <a:gd name="connsiteY150" fmla="*/ 9063 h 10000"/>
                <a:gd name="connsiteX151" fmla="*/ 6706 w 10000"/>
                <a:gd name="connsiteY151" fmla="*/ 9116 h 10000"/>
                <a:gd name="connsiteX152" fmla="*/ 6781 w 10000"/>
                <a:gd name="connsiteY152" fmla="*/ 9140 h 10000"/>
                <a:gd name="connsiteX153" fmla="*/ 6867 w 10000"/>
                <a:gd name="connsiteY153" fmla="*/ 9161 h 10000"/>
                <a:gd name="connsiteX154" fmla="*/ 6958 w 10000"/>
                <a:gd name="connsiteY154" fmla="*/ 9179 h 10000"/>
                <a:gd name="connsiteX155" fmla="*/ 7043 w 10000"/>
                <a:gd name="connsiteY155" fmla="*/ 9200 h 10000"/>
                <a:gd name="connsiteX156" fmla="*/ 7134 w 10000"/>
                <a:gd name="connsiteY156" fmla="*/ 9224 h 10000"/>
                <a:gd name="connsiteX157" fmla="*/ 7220 w 10000"/>
                <a:gd name="connsiteY157" fmla="*/ 9248 h 10000"/>
                <a:gd name="connsiteX158" fmla="*/ 7290 w 10000"/>
                <a:gd name="connsiteY158" fmla="*/ 9279 h 10000"/>
                <a:gd name="connsiteX159" fmla="*/ 7343 w 10000"/>
                <a:gd name="connsiteY159" fmla="*/ 9314 h 10000"/>
                <a:gd name="connsiteX160" fmla="*/ 7386 w 10000"/>
                <a:gd name="connsiteY160" fmla="*/ 9359 h 10000"/>
                <a:gd name="connsiteX161" fmla="*/ 7408 w 10000"/>
                <a:gd name="connsiteY161" fmla="*/ 9409 h 10000"/>
                <a:gd name="connsiteX162" fmla="*/ 7381 w 10000"/>
                <a:gd name="connsiteY162" fmla="*/ 9433 h 10000"/>
                <a:gd name="connsiteX163" fmla="*/ 7359 w 10000"/>
                <a:gd name="connsiteY163" fmla="*/ 9464 h 10000"/>
                <a:gd name="connsiteX164" fmla="*/ 7333 w 10000"/>
                <a:gd name="connsiteY164" fmla="*/ 9493 h 10000"/>
                <a:gd name="connsiteX165" fmla="*/ 7284 w 10000"/>
                <a:gd name="connsiteY165" fmla="*/ 9522 h 10000"/>
                <a:gd name="connsiteX166" fmla="*/ 7193 w 10000"/>
                <a:gd name="connsiteY166" fmla="*/ 9546 h 10000"/>
                <a:gd name="connsiteX167" fmla="*/ 7081 w 10000"/>
                <a:gd name="connsiteY167" fmla="*/ 9559 h 10000"/>
                <a:gd name="connsiteX168" fmla="*/ 6958 w 10000"/>
                <a:gd name="connsiteY168" fmla="*/ 9562 h 10000"/>
                <a:gd name="connsiteX169" fmla="*/ 6824 w 10000"/>
                <a:gd name="connsiteY169" fmla="*/ 9559 h 10000"/>
                <a:gd name="connsiteX170" fmla="*/ 6690 w 10000"/>
                <a:gd name="connsiteY170" fmla="*/ 9551 h 10000"/>
                <a:gd name="connsiteX171" fmla="*/ 6567 w 10000"/>
                <a:gd name="connsiteY171" fmla="*/ 9546 h 10000"/>
                <a:gd name="connsiteX172" fmla="*/ 6454 w 10000"/>
                <a:gd name="connsiteY172" fmla="*/ 9538 h 10000"/>
                <a:gd name="connsiteX173" fmla="*/ 6261 w 10000"/>
                <a:gd name="connsiteY173" fmla="*/ 9525 h 10000"/>
                <a:gd name="connsiteX174" fmla="*/ 6074 w 10000"/>
                <a:gd name="connsiteY174" fmla="*/ 9493 h 10000"/>
                <a:gd name="connsiteX175" fmla="*/ 5903 w 10000"/>
                <a:gd name="connsiteY175" fmla="*/ 9454 h 10000"/>
                <a:gd name="connsiteX176" fmla="*/ 5726 w 10000"/>
                <a:gd name="connsiteY176" fmla="*/ 9401 h 10000"/>
                <a:gd name="connsiteX177" fmla="*/ 5560 w 10000"/>
                <a:gd name="connsiteY177" fmla="*/ 9351 h 10000"/>
                <a:gd name="connsiteX178" fmla="*/ 5404 w 10000"/>
                <a:gd name="connsiteY178" fmla="*/ 9295 h 10000"/>
                <a:gd name="connsiteX179" fmla="*/ 5244 w 10000"/>
                <a:gd name="connsiteY179" fmla="*/ 9245 h 10000"/>
                <a:gd name="connsiteX180" fmla="*/ 5083 w 10000"/>
                <a:gd name="connsiteY180" fmla="*/ 9250 h 10000"/>
                <a:gd name="connsiteX181" fmla="*/ 5019 w 10000"/>
                <a:gd name="connsiteY181" fmla="*/ 9245 h 10000"/>
                <a:gd name="connsiteX182" fmla="*/ 4944 w 10000"/>
                <a:gd name="connsiteY182" fmla="*/ 9227 h 10000"/>
                <a:gd name="connsiteX183" fmla="*/ 4853 w 10000"/>
                <a:gd name="connsiteY183" fmla="*/ 9211 h 10000"/>
                <a:gd name="connsiteX184" fmla="*/ 4762 w 10000"/>
                <a:gd name="connsiteY184" fmla="*/ 9187 h 10000"/>
                <a:gd name="connsiteX185" fmla="*/ 4681 w 10000"/>
                <a:gd name="connsiteY185" fmla="*/ 9163 h 10000"/>
                <a:gd name="connsiteX186" fmla="*/ 4617 w 10000"/>
                <a:gd name="connsiteY186" fmla="*/ 9134 h 10000"/>
                <a:gd name="connsiteX187" fmla="*/ 4585 w 10000"/>
                <a:gd name="connsiteY187" fmla="*/ 9105 h 10000"/>
                <a:gd name="connsiteX188" fmla="*/ 4574 w 10000"/>
                <a:gd name="connsiteY188" fmla="*/ 9060 h 10000"/>
                <a:gd name="connsiteX189" fmla="*/ 4585 w 10000"/>
                <a:gd name="connsiteY189" fmla="*/ 9005 h 10000"/>
                <a:gd name="connsiteX190" fmla="*/ 4606 w 10000"/>
                <a:gd name="connsiteY190" fmla="*/ 8947 h 10000"/>
                <a:gd name="connsiteX191" fmla="*/ 4638 w 10000"/>
                <a:gd name="connsiteY191" fmla="*/ 8884 h 10000"/>
                <a:gd name="connsiteX192" fmla="*/ 4681 w 10000"/>
                <a:gd name="connsiteY192" fmla="*/ 8820 h 10000"/>
                <a:gd name="connsiteX193" fmla="*/ 4724 w 10000"/>
                <a:gd name="connsiteY193" fmla="*/ 8757 h 10000"/>
                <a:gd name="connsiteX194" fmla="*/ 4756 w 10000"/>
                <a:gd name="connsiteY194" fmla="*/ 8699 h 10000"/>
                <a:gd name="connsiteX195" fmla="*/ 4783 w 10000"/>
                <a:gd name="connsiteY195" fmla="*/ 8646 h 10000"/>
                <a:gd name="connsiteX196" fmla="*/ 4799 w 10000"/>
                <a:gd name="connsiteY196" fmla="*/ 8604 h 10000"/>
                <a:gd name="connsiteX197" fmla="*/ 4676 w 10000"/>
                <a:gd name="connsiteY197" fmla="*/ 8572 h 10000"/>
                <a:gd name="connsiteX198" fmla="*/ 4590 w 10000"/>
                <a:gd name="connsiteY198" fmla="*/ 8538 h 10000"/>
                <a:gd name="connsiteX199" fmla="*/ 4537 w 10000"/>
                <a:gd name="connsiteY199" fmla="*/ 8501 h 10000"/>
                <a:gd name="connsiteX200" fmla="*/ 4499 w 10000"/>
                <a:gd name="connsiteY200" fmla="*/ 8459 h 10000"/>
                <a:gd name="connsiteX201" fmla="*/ 4488 w 10000"/>
                <a:gd name="connsiteY201" fmla="*/ 8414 h 10000"/>
                <a:gd name="connsiteX202" fmla="*/ 4494 w 10000"/>
                <a:gd name="connsiteY202" fmla="*/ 8366 h 10000"/>
                <a:gd name="connsiteX203" fmla="*/ 4510 w 10000"/>
                <a:gd name="connsiteY203" fmla="*/ 8316 h 10000"/>
                <a:gd name="connsiteX204" fmla="*/ 4537 w 10000"/>
                <a:gd name="connsiteY204" fmla="*/ 8263 h 10000"/>
                <a:gd name="connsiteX205" fmla="*/ 4563 w 10000"/>
                <a:gd name="connsiteY205" fmla="*/ 8211 h 10000"/>
                <a:gd name="connsiteX206" fmla="*/ 4585 w 10000"/>
                <a:gd name="connsiteY206" fmla="*/ 8155 h 10000"/>
                <a:gd name="connsiteX207" fmla="*/ 4606 w 10000"/>
                <a:gd name="connsiteY207" fmla="*/ 8097 h 10000"/>
                <a:gd name="connsiteX208" fmla="*/ 4612 w 10000"/>
                <a:gd name="connsiteY208" fmla="*/ 8042 h 10000"/>
                <a:gd name="connsiteX209" fmla="*/ 4606 w 10000"/>
                <a:gd name="connsiteY209" fmla="*/ 7984 h 10000"/>
                <a:gd name="connsiteX210" fmla="*/ 4590 w 10000"/>
                <a:gd name="connsiteY210" fmla="*/ 7920 h 10000"/>
                <a:gd name="connsiteX211" fmla="*/ 4585 w 10000"/>
                <a:gd name="connsiteY211" fmla="*/ 7838 h 10000"/>
                <a:gd name="connsiteX212" fmla="*/ 4585 w 10000"/>
                <a:gd name="connsiteY212" fmla="*/ 7746 h 10000"/>
                <a:gd name="connsiteX213" fmla="*/ 4590 w 10000"/>
                <a:gd name="connsiteY213" fmla="*/ 7646 h 10000"/>
                <a:gd name="connsiteX214" fmla="*/ 4606 w 10000"/>
                <a:gd name="connsiteY214" fmla="*/ 7551 h 10000"/>
                <a:gd name="connsiteX215" fmla="*/ 4628 w 10000"/>
                <a:gd name="connsiteY215" fmla="*/ 7464 h 10000"/>
                <a:gd name="connsiteX216" fmla="*/ 4644 w 10000"/>
                <a:gd name="connsiteY216" fmla="*/ 7324 h 10000"/>
                <a:gd name="connsiteX217" fmla="*/ 4660 w 10000"/>
                <a:gd name="connsiteY217" fmla="*/ 7173 h 10000"/>
                <a:gd name="connsiteX218" fmla="*/ 4660 w 10000"/>
                <a:gd name="connsiteY218" fmla="*/ 7018 h 10000"/>
                <a:gd name="connsiteX219" fmla="*/ 4655 w 10000"/>
                <a:gd name="connsiteY219" fmla="*/ 6854 h 10000"/>
                <a:gd name="connsiteX220" fmla="*/ 4638 w 10000"/>
                <a:gd name="connsiteY220" fmla="*/ 6693 h 10000"/>
                <a:gd name="connsiteX221" fmla="*/ 4633 w 10000"/>
                <a:gd name="connsiteY221" fmla="*/ 6540 h 10000"/>
                <a:gd name="connsiteX222" fmla="*/ 4628 w 10000"/>
                <a:gd name="connsiteY222" fmla="*/ 6395 h 10000"/>
                <a:gd name="connsiteX223" fmla="*/ 4628 w 10000"/>
                <a:gd name="connsiteY223" fmla="*/ 6310 h 10000"/>
                <a:gd name="connsiteX224" fmla="*/ 4633 w 10000"/>
                <a:gd name="connsiteY224" fmla="*/ 6226 h 10000"/>
                <a:gd name="connsiteX225" fmla="*/ 4644 w 10000"/>
                <a:gd name="connsiteY225" fmla="*/ 6139 h 10000"/>
                <a:gd name="connsiteX226" fmla="*/ 4660 w 10000"/>
                <a:gd name="connsiteY226" fmla="*/ 6054 h 10000"/>
                <a:gd name="connsiteX227" fmla="*/ 4676 w 10000"/>
                <a:gd name="connsiteY227" fmla="*/ 5967 h 10000"/>
                <a:gd name="connsiteX228" fmla="*/ 4676 w 10000"/>
                <a:gd name="connsiteY228" fmla="*/ 5891 h 10000"/>
                <a:gd name="connsiteX229" fmla="*/ 4665 w 10000"/>
                <a:gd name="connsiteY229" fmla="*/ 5817 h 10000"/>
                <a:gd name="connsiteX230" fmla="*/ 4638 w 10000"/>
                <a:gd name="connsiteY230" fmla="*/ 5751 h 10000"/>
                <a:gd name="connsiteX231" fmla="*/ 4585 w 10000"/>
                <a:gd name="connsiteY231" fmla="*/ 5693 h 10000"/>
                <a:gd name="connsiteX232" fmla="*/ 4585 w 10000"/>
                <a:gd name="connsiteY232" fmla="*/ 5709 h 10000"/>
                <a:gd name="connsiteX233" fmla="*/ 4547 w 10000"/>
                <a:gd name="connsiteY233" fmla="*/ 5740 h 10000"/>
                <a:gd name="connsiteX234" fmla="*/ 4510 w 10000"/>
                <a:gd name="connsiteY234" fmla="*/ 5785 h 10000"/>
                <a:gd name="connsiteX235" fmla="*/ 4488 w 10000"/>
                <a:gd name="connsiteY235" fmla="*/ 5827 h 10000"/>
                <a:gd name="connsiteX236" fmla="*/ 4478 w 10000"/>
                <a:gd name="connsiteY236" fmla="*/ 5872 h 10000"/>
                <a:gd name="connsiteX237" fmla="*/ 4446 w 10000"/>
                <a:gd name="connsiteY237" fmla="*/ 5885 h 10000"/>
                <a:gd name="connsiteX238" fmla="*/ 4408 w 10000"/>
                <a:gd name="connsiteY238" fmla="*/ 5914 h 10000"/>
                <a:gd name="connsiteX239" fmla="*/ 4371 w 10000"/>
                <a:gd name="connsiteY239" fmla="*/ 5954 h 10000"/>
                <a:gd name="connsiteX240" fmla="*/ 4328 w 10000"/>
                <a:gd name="connsiteY240" fmla="*/ 6002 h 10000"/>
                <a:gd name="connsiteX241" fmla="*/ 4280 w 10000"/>
                <a:gd name="connsiteY241" fmla="*/ 6057 h 10000"/>
                <a:gd name="connsiteX242" fmla="*/ 4237 w 10000"/>
                <a:gd name="connsiteY242" fmla="*/ 6112 h 10000"/>
                <a:gd name="connsiteX243" fmla="*/ 4205 w 10000"/>
                <a:gd name="connsiteY243" fmla="*/ 6165 h 10000"/>
                <a:gd name="connsiteX244" fmla="*/ 4162 w 10000"/>
                <a:gd name="connsiteY244" fmla="*/ 6215 h 10000"/>
                <a:gd name="connsiteX245" fmla="*/ 4044 w 10000"/>
                <a:gd name="connsiteY245" fmla="*/ 6358 h 10000"/>
                <a:gd name="connsiteX246" fmla="*/ 3910 w 10000"/>
                <a:gd name="connsiteY246" fmla="*/ 6500 h 10000"/>
                <a:gd name="connsiteX247" fmla="*/ 3787 w 10000"/>
                <a:gd name="connsiteY247" fmla="*/ 6646 h 10000"/>
                <a:gd name="connsiteX248" fmla="*/ 3680 w 10000"/>
                <a:gd name="connsiteY248" fmla="*/ 6788 h 10000"/>
                <a:gd name="connsiteX249" fmla="*/ 3599 w 10000"/>
                <a:gd name="connsiteY249" fmla="*/ 6925 h 10000"/>
                <a:gd name="connsiteX250" fmla="*/ 3599 w 10000"/>
                <a:gd name="connsiteY250" fmla="*/ 6928 h 10000"/>
                <a:gd name="connsiteX251" fmla="*/ 3599 w 10000"/>
                <a:gd name="connsiteY251" fmla="*/ 6931 h 10000"/>
                <a:gd name="connsiteX252" fmla="*/ 3605 w 10000"/>
                <a:gd name="connsiteY252" fmla="*/ 6936 h 10000"/>
                <a:gd name="connsiteX253" fmla="*/ 3605 w 10000"/>
                <a:gd name="connsiteY253" fmla="*/ 6941 h 10000"/>
                <a:gd name="connsiteX254" fmla="*/ 3621 w 10000"/>
                <a:gd name="connsiteY254" fmla="*/ 6952 h 10000"/>
                <a:gd name="connsiteX255" fmla="*/ 3562 w 10000"/>
                <a:gd name="connsiteY255" fmla="*/ 6941 h 10000"/>
                <a:gd name="connsiteX256" fmla="*/ 3535 w 10000"/>
                <a:gd name="connsiteY256" fmla="*/ 6997 h 10000"/>
                <a:gd name="connsiteX257" fmla="*/ 3492 w 10000"/>
                <a:gd name="connsiteY257" fmla="*/ 7052 h 10000"/>
                <a:gd name="connsiteX258" fmla="*/ 3455 w 10000"/>
                <a:gd name="connsiteY258" fmla="*/ 7102 h 10000"/>
                <a:gd name="connsiteX259" fmla="*/ 3407 w 10000"/>
                <a:gd name="connsiteY259" fmla="*/ 7150 h 10000"/>
                <a:gd name="connsiteX260" fmla="*/ 3369 w 10000"/>
                <a:gd name="connsiteY260" fmla="*/ 7184 h 10000"/>
                <a:gd name="connsiteX261" fmla="*/ 3348 w 10000"/>
                <a:gd name="connsiteY261" fmla="*/ 7226 h 10000"/>
                <a:gd name="connsiteX262" fmla="*/ 3348 w 10000"/>
                <a:gd name="connsiteY262" fmla="*/ 7266 h 10000"/>
                <a:gd name="connsiteX263" fmla="*/ 3348 w 10000"/>
                <a:gd name="connsiteY263" fmla="*/ 7308 h 10000"/>
                <a:gd name="connsiteX264" fmla="*/ 3358 w 10000"/>
                <a:gd name="connsiteY264" fmla="*/ 7345 h 10000"/>
                <a:gd name="connsiteX265" fmla="*/ 3348 w 10000"/>
                <a:gd name="connsiteY265" fmla="*/ 7377 h 10000"/>
                <a:gd name="connsiteX266" fmla="*/ 3294 w 10000"/>
                <a:gd name="connsiteY266" fmla="*/ 7474 h 10000"/>
                <a:gd name="connsiteX267" fmla="*/ 3224 w 10000"/>
                <a:gd name="connsiteY267" fmla="*/ 7575 h 10000"/>
                <a:gd name="connsiteX268" fmla="*/ 3160 w 10000"/>
                <a:gd name="connsiteY268" fmla="*/ 7672 h 10000"/>
                <a:gd name="connsiteX269" fmla="*/ 3107 w 10000"/>
                <a:gd name="connsiteY269" fmla="*/ 7770 h 10000"/>
                <a:gd name="connsiteX270" fmla="*/ 3064 w 10000"/>
                <a:gd name="connsiteY270" fmla="*/ 7868 h 10000"/>
                <a:gd name="connsiteX271" fmla="*/ 3037 w 10000"/>
                <a:gd name="connsiteY271" fmla="*/ 7970 h 10000"/>
                <a:gd name="connsiteX272" fmla="*/ 3037 w 10000"/>
                <a:gd name="connsiteY272" fmla="*/ 8076 h 10000"/>
                <a:gd name="connsiteX273" fmla="*/ 3069 w 10000"/>
                <a:gd name="connsiteY273" fmla="*/ 8187 h 10000"/>
                <a:gd name="connsiteX274" fmla="*/ 3080 w 10000"/>
                <a:gd name="connsiteY274" fmla="*/ 8245 h 10000"/>
                <a:gd name="connsiteX275" fmla="*/ 3064 w 10000"/>
                <a:gd name="connsiteY275" fmla="*/ 8303 h 10000"/>
                <a:gd name="connsiteX276" fmla="*/ 3032 w 10000"/>
                <a:gd name="connsiteY276" fmla="*/ 8356 h 10000"/>
                <a:gd name="connsiteX277" fmla="*/ 2989 w 10000"/>
                <a:gd name="connsiteY277" fmla="*/ 8409 h 10000"/>
                <a:gd name="connsiteX278" fmla="*/ 2962 w 10000"/>
                <a:gd name="connsiteY278" fmla="*/ 8456 h 10000"/>
                <a:gd name="connsiteX279" fmla="*/ 2941 w 10000"/>
                <a:gd name="connsiteY279" fmla="*/ 8496 h 10000"/>
                <a:gd name="connsiteX280" fmla="*/ 2946 w 10000"/>
                <a:gd name="connsiteY280" fmla="*/ 8530 h 10000"/>
                <a:gd name="connsiteX281" fmla="*/ 3198 w 10000"/>
                <a:gd name="connsiteY281" fmla="*/ 8767 h 10000"/>
                <a:gd name="connsiteX282" fmla="*/ 3198 w 10000"/>
                <a:gd name="connsiteY282" fmla="*/ 8836 h 10000"/>
                <a:gd name="connsiteX283" fmla="*/ 3171 w 10000"/>
                <a:gd name="connsiteY283" fmla="*/ 8884 h 10000"/>
                <a:gd name="connsiteX284" fmla="*/ 3133 w 10000"/>
                <a:gd name="connsiteY284" fmla="*/ 8934 h 10000"/>
                <a:gd name="connsiteX285" fmla="*/ 3091 w 10000"/>
                <a:gd name="connsiteY285" fmla="*/ 8989 h 10000"/>
                <a:gd name="connsiteX286" fmla="*/ 3053 w 10000"/>
                <a:gd name="connsiteY286" fmla="*/ 9045 h 10000"/>
                <a:gd name="connsiteX287" fmla="*/ 3016 w 10000"/>
                <a:gd name="connsiteY287" fmla="*/ 9097 h 10000"/>
                <a:gd name="connsiteX288" fmla="*/ 2994 w 10000"/>
                <a:gd name="connsiteY288" fmla="*/ 9145 h 10000"/>
                <a:gd name="connsiteX289" fmla="*/ 2999 w 10000"/>
                <a:gd name="connsiteY289" fmla="*/ 9184 h 10000"/>
                <a:gd name="connsiteX290" fmla="*/ 3042 w 10000"/>
                <a:gd name="connsiteY290" fmla="*/ 9272 h 10000"/>
                <a:gd name="connsiteX291" fmla="*/ 3107 w 10000"/>
                <a:gd name="connsiteY291" fmla="*/ 9364 h 10000"/>
                <a:gd name="connsiteX292" fmla="*/ 3176 w 10000"/>
                <a:gd name="connsiteY292" fmla="*/ 9454 h 10000"/>
                <a:gd name="connsiteX293" fmla="*/ 3240 w 10000"/>
                <a:gd name="connsiteY293" fmla="*/ 9549 h 10000"/>
                <a:gd name="connsiteX294" fmla="*/ 3289 w 10000"/>
                <a:gd name="connsiteY294" fmla="*/ 9644 h 10000"/>
                <a:gd name="connsiteX295" fmla="*/ 3321 w 10000"/>
                <a:gd name="connsiteY295" fmla="*/ 9741 h 10000"/>
                <a:gd name="connsiteX296" fmla="*/ 3326 w 10000"/>
                <a:gd name="connsiteY296" fmla="*/ 9839 h 10000"/>
                <a:gd name="connsiteX297" fmla="*/ 3299 w 10000"/>
                <a:gd name="connsiteY297" fmla="*/ 9939 h 10000"/>
                <a:gd name="connsiteX298" fmla="*/ 3160 w 10000"/>
                <a:gd name="connsiteY298" fmla="*/ 9974 h 10000"/>
                <a:gd name="connsiteX299" fmla="*/ 3016 w 10000"/>
                <a:gd name="connsiteY299" fmla="*/ 9992 h 10000"/>
                <a:gd name="connsiteX300" fmla="*/ 2855 w 10000"/>
                <a:gd name="connsiteY300" fmla="*/ 10000 h 10000"/>
                <a:gd name="connsiteX301" fmla="*/ 2700 w 10000"/>
                <a:gd name="connsiteY301" fmla="*/ 9997 h 10000"/>
                <a:gd name="connsiteX302" fmla="*/ 2539 w 10000"/>
                <a:gd name="connsiteY302" fmla="*/ 9979 h 10000"/>
                <a:gd name="connsiteX303" fmla="*/ 2384 w 10000"/>
                <a:gd name="connsiteY303" fmla="*/ 9955 h 10000"/>
                <a:gd name="connsiteX304" fmla="*/ 2239 w 10000"/>
                <a:gd name="connsiteY304" fmla="*/ 9921 h 10000"/>
                <a:gd name="connsiteX305" fmla="*/ 2105 w 10000"/>
                <a:gd name="connsiteY305" fmla="*/ 9881 h 10000"/>
                <a:gd name="connsiteX306" fmla="*/ 1987 w 10000"/>
                <a:gd name="connsiteY306" fmla="*/ 9834 h 10000"/>
                <a:gd name="connsiteX307" fmla="*/ 1901 w 10000"/>
                <a:gd name="connsiteY307" fmla="*/ 9781 h 10000"/>
                <a:gd name="connsiteX308" fmla="*/ 1837 w 10000"/>
                <a:gd name="connsiteY308" fmla="*/ 9723 h 10000"/>
                <a:gd name="connsiteX309" fmla="*/ 1837 w 10000"/>
                <a:gd name="connsiteY309" fmla="*/ 9514 h 10000"/>
                <a:gd name="connsiteX310" fmla="*/ 1810 w 10000"/>
                <a:gd name="connsiteY310" fmla="*/ 9480 h 10000"/>
                <a:gd name="connsiteX311" fmla="*/ 1773 w 10000"/>
                <a:gd name="connsiteY311" fmla="*/ 9435 h 10000"/>
                <a:gd name="connsiteX312" fmla="*/ 1746 w 10000"/>
                <a:gd name="connsiteY312" fmla="*/ 9382 h 10000"/>
                <a:gd name="connsiteX313" fmla="*/ 1725 w 10000"/>
                <a:gd name="connsiteY313" fmla="*/ 9316 h 10000"/>
                <a:gd name="connsiteX314" fmla="*/ 1725 w 10000"/>
                <a:gd name="connsiteY314" fmla="*/ 9248 h 10000"/>
                <a:gd name="connsiteX315" fmla="*/ 1746 w 10000"/>
                <a:gd name="connsiteY315" fmla="*/ 9177 h 10000"/>
                <a:gd name="connsiteX316" fmla="*/ 1762 w 10000"/>
                <a:gd name="connsiteY316" fmla="*/ 9126 h 10000"/>
                <a:gd name="connsiteX317" fmla="*/ 1762 w 10000"/>
                <a:gd name="connsiteY317" fmla="*/ 9071 h 10000"/>
                <a:gd name="connsiteX318" fmla="*/ 1741 w 10000"/>
                <a:gd name="connsiteY318" fmla="*/ 9013 h 10000"/>
                <a:gd name="connsiteX319" fmla="*/ 1725 w 10000"/>
                <a:gd name="connsiteY319" fmla="*/ 8952 h 10000"/>
                <a:gd name="connsiteX320" fmla="*/ 1714 w 10000"/>
                <a:gd name="connsiteY320" fmla="*/ 8884 h 10000"/>
                <a:gd name="connsiteX321" fmla="*/ 1714 w 10000"/>
                <a:gd name="connsiteY321" fmla="*/ 8810 h 10000"/>
                <a:gd name="connsiteX322" fmla="*/ 1735 w 10000"/>
                <a:gd name="connsiteY322" fmla="*/ 8733 h 10000"/>
                <a:gd name="connsiteX323" fmla="*/ 1762 w 10000"/>
                <a:gd name="connsiteY323" fmla="*/ 8667 h 10000"/>
                <a:gd name="connsiteX324" fmla="*/ 1800 w 10000"/>
                <a:gd name="connsiteY324" fmla="*/ 8606 h 10000"/>
                <a:gd name="connsiteX325" fmla="*/ 1837 w 10000"/>
                <a:gd name="connsiteY325" fmla="*/ 8546 h 10000"/>
                <a:gd name="connsiteX326" fmla="*/ 1869 w 10000"/>
                <a:gd name="connsiteY326" fmla="*/ 8472 h 10000"/>
                <a:gd name="connsiteX327" fmla="*/ 1869 w 10000"/>
                <a:gd name="connsiteY327" fmla="*/ 7820 h 10000"/>
                <a:gd name="connsiteX328" fmla="*/ 1998 w 10000"/>
                <a:gd name="connsiteY328" fmla="*/ 7020 h 10000"/>
                <a:gd name="connsiteX329" fmla="*/ 2260 w 10000"/>
                <a:gd name="connsiteY329" fmla="*/ 6577 h 10000"/>
                <a:gd name="connsiteX330" fmla="*/ 2276 w 10000"/>
                <a:gd name="connsiteY330" fmla="*/ 6221 h 10000"/>
                <a:gd name="connsiteX331" fmla="*/ 2453 w 10000"/>
                <a:gd name="connsiteY331" fmla="*/ 5735 h 10000"/>
                <a:gd name="connsiteX332" fmla="*/ 2501 w 10000"/>
                <a:gd name="connsiteY332" fmla="*/ 5606 h 10000"/>
                <a:gd name="connsiteX333" fmla="*/ 2539 w 10000"/>
                <a:gd name="connsiteY333" fmla="*/ 5484 h 10000"/>
                <a:gd name="connsiteX334" fmla="*/ 2560 w 10000"/>
                <a:gd name="connsiteY334" fmla="*/ 5363 h 10000"/>
                <a:gd name="connsiteX335" fmla="*/ 2592 w 10000"/>
                <a:gd name="connsiteY335" fmla="*/ 5247 h 10000"/>
                <a:gd name="connsiteX336" fmla="*/ 2598 w 10000"/>
                <a:gd name="connsiteY336" fmla="*/ 5202 h 10000"/>
                <a:gd name="connsiteX337" fmla="*/ 2592 w 10000"/>
                <a:gd name="connsiteY337" fmla="*/ 5154 h 10000"/>
                <a:gd name="connsiteX338" fmla="*/ 2587 w 10000"/>
                <a:gd name="connsiteY338" fmla="*/ 5107 h 10000"/>
                <a:gd name="connsiteX339" fmla="*/ 2587 w 10000"/>
                <a:gd name="connsiteY339" fmla="*/ 5059 h 10000"/>
                <a:gd name="connsiteX340" fmla="*/ 2614 w 10000"/>
                <a:gd name="connsiteY340" fmla="*/ 5015 h 10000"/>
                <a:gd name="connsiteX341" fmla="*/ 2592 w 10000"/>
                <a:gd name="connsiteY341" fmla="*/ 5015 h 10000"/>
                <a:gd name="connsiteX342" fmla="*/ 2587 w 10000"/>
                <a:gd name="connsiteY342" fmla="*/ 5015 h 10000"/>
                <a:gd name="connsiteX343" fmla="*/ 2582 w 10000"/>
                <a:gd name="connsiteY343" fmla="*/ 5015 h 10000"/>
                <a:gd name="connsiteX344" fmla="*/ 2582 w 10000"/>
                <a:gd name="connsiteY344" fmla="*/ 5020 h 10000"/>
                <a:gd name="connsiteX345" fmla="*/ 2571 w 10000"/>
                <a:gd name="connsiteY345" fmla="*/ 5020 h 10000"/>
                <a:gd name="connsiteX346" fmla="*/ 2571 w 10000"/>
                <a:gd name="connsiteY346" fmla="*/ 5015 h 10000"/>
                <a:gd name="connsiteX347" fmla="*/ 2566 w 10000"/>
                <a:gd name="connsiteY347" fmla="*/ 5012 h 10000"/>
                <a:gd name="connsiteX348" fmla="*/ 2560 w 10000"/>
                <a:gd name="connsiteY348" fmla="*/ 5004 h 10000"/>
                <a:gd name="connsiteX349" fmla="*/ 2566 w 10000"/>
                <a:gd name="connsiteY349" fmla="*/ 4980 h 10000"/>
                <a:gd name="connsiteX350" fmla="*/ 2544 w 10000"/>
                <a:gd name="connsiteY350" fmla="*/ 4964 h 10000"/>
                <a:gd name="connsiteX351" fmla="*/ 2517 w 10000"/>
                <a:gd name="connsiteY351" fmla="*/ 4946 h 10000"/>
                <a:gd name="connsiteX352" fmla="*/ 2475 w 10000"/>
                <a:gd name="connsiteY352" fmla="*/ 4933 h 10000"/>
                <a:gd name="connsiteX353" fmla="*/ 2442 w 10000"/>
                <a:gd name="connsiteY353" fmla="*/ 4917 h 10000"/>
                <a:gd name="connsiteX354" fmla="*/ 2421 w 10000"/>
                <a:gd name="connsiteY354" fmla="*/ 4904 h 10000"/>
                <a:gd name="connsiteX355" fmla="*/ 2421 w 10000"/>
                <a:gd name="connsiteY355" fmla="*/ 4605 h 10000"/>
                <a:gd name="connsiteX356" fmla="*/ 2432 w 10000"/>
                <a:gd name="connsiteY356" fmla="*/ 4120 h 10000"/>
                <a:gd name="connsiteX357" fmla="*/ 2453 w 10000"/>
                <a:gd name="connsiteY357" fmla="*/ 4014 h 10000"/>
                <a:gd name="connsiteX358" fmla="*/ 2448 w 10000"/>
                <a:gd name="connsiteY358" fmla="*/ 3911 h 10000"/>
                <a:gd name="connsiteX359" fmla="*/ 2432 w 10000"/>
                <a:gd name="connsiteY359" fmla="*/ 3808 h 10000"/>
                <a:gd name="connsiteX360" fmla="*/ 2410 w 10000"/>
                <a:gd name="connsiteY360" fmla="*/ 3703 h 10000"/>
                <a:gd name="connsiteX361" fmla="*/ 2421 w 10000"/>
                <a:gd name="connsiteY361" fmla="*/ 3597 h 10000"/>
                <a:gd name="connsiteX362" fmla="*/ 2432 w 10000"/>
                <a:gd name="connsiteY362" fmla="*/ 3481 h 10000"/>
                <a:gd name="connsiteX363" fmla="*/ 2448 w 10000"/>
                <a:gd name="connsiteY363" fmla="*/ 3362 h 10000"/>
                <a:gd name="connsiteX364" fmla="*/ 2453 w 10000"/>
                <a:gd name="connsiteY364" fmla="*/ 3238 h 10000"/>
                <a:gd name="connsiteX365" fmla="*/ 2448 w 10000"/>
                <a:gd name="connsiteY365" fmla="*/ 3122 h 10000"/>
                <a:gd name="connsiteX366" fmla="*/ 2421 w 10000"/>
                <a:gd name="connsiteY366" fmla="*/ 3017 h 10000"/>
                <a:gd name="connsiteX367" fmla="*/ 2362 w 10000"/>
                <a:gd name="connsiteY367" fmla="*/ 2703 h 10000"/>
                <a:gd name="connsiteX368" fmla="*/ 2351 w 10000"/>
                <a:gd name="connsiteY368" fmla="*/ 2753 h 10000"/>
                <a:gd name="connsiteX369" fmla="*/ 2314 w 10000"/>
                <a:gd name="connsiteY369" fmla="*/ 2790 h 10000"/>
                <a:gd name="connsiteX370" fmla="*/ 2282 w 10000"/>
                <a:gd name="connsiteY370" fmla="*/ 2821 h 10000"/>
                <a:gd name="connsiteX371" fmla="*/ 2255 w 10000"/>
                <a:gd name="connsiteY371" fmla="*/ 2848 h 10000"/>
                <a:gd name="connsiteX372" fmla="*/ 2239 w 10000"/>
                <a:gd name="connsiteY372" fmla="*/ 2877 h 10000"/>
                <a:gd name="connsiteX373" fmla="*/ 2236 w 10000"/>
                <a:gd name="connsiteY373" fmla="*/ 2903 h 10000"/>
                <a:gd name="connsiteX374" fmla="*/ 2217 w 10000"/>
                <a:gd name="connsiteY374" fmla="*/ 2922 h 10000"/>
                <a:gd name="connsiteX375" fmla="*/ 2185 w 10000"/>
                <a:gd name="connsiteY375" fmla="*/ 2956 h 10000"/>
                <a:gd name="connsiteX376" fmla="*/ 2148 w 10000"/>
                <a:gd name="connsiteY376" fmla="*/ 2996 h 10000"/>
                <a:gd name="connsiteX377" fmla="*/ 2126 w 10000"/>
                <a:gd name="connsiteY377" fmla="*/ 3040 h 10000"/>
                <a:gd name="connsiteX378" fmla="*/ 2105 w 10000"/>
                <a:gd name="connsiteY378" fmla="*/ 3088 h 10000"/>
                <a:gd name="connsiteX379" fmla="*/ 2094 w 10000"/>
                <a:gd name="connsiteY379" fmla="*/ 3125 h 10000"/>
                <a:gd name="connsiteX380" fmla="*/ 2089 w 10000"/>
                <a:gd name="connsiteY380" fmla="*/ 3154 h 10000"/>
                <a:gd name="connsiteX381" fmla="*/ 2078 w 10000"/>
                <a:gd name="connsiteY381" fmla="*/ 3164 h 10000"/>
                <a:gd name="connsiteX382" fmla="*/ 1971 w 10000"/>
                <a:gd name="connsiteY382" fmla="*/ 3215 h 10000"/>
                <a:gd name="connsiteX383" fmla="*/ 1869 w 10000"/>
                <a:gd name="connsiteY383" fmla="*/ 3257 h 10000"/>
                <a:gd name="connsiteX384" fmla="*/ 1773 w 10000"/>
                <a:gd name="connsiteY384" fmla="*/ 3296 h 10000"/>
                <a:gd name="connsiteX385" fmla="*/ 1676 w 10000"/>
                <a:gd name="connsiteY385" fmla="*/ 3331 h 10000"/>
                <a:gd name="connsiteX386" fmla="*/ 1559 w 10000"/>
                <a:gd name="connsiteY386" fmla="*/ 3362 h 10000"/>
                <a:gd name="connsiteX387" fmla="*/ 1414 w 10000"/>
                <a:gd name="connsiteY387" fmla="*/ 3389 h 10000"/>
                <a:gd name="connsiteX388" fmla="*/ 1296 w 10000"/>
                <a:gd name="connsiteY388" fmla="*/ 3399 h 10000"/>
                <a:gd name="connsiteX389" fmla="*/ 1194 w 10000"/>
                <a:gd name="connsiteY389" fmla="*/ 3391 h 10000"/>
                <a:gd name="connsiteX390" fmla="*/ 1093 w 10000"/>
                <a:gd name="connsiteY390" fmla="*/ 3376 h 10000"/>
                <a:gd name="connsiteX391" fmla="*/ 1007 w 10000"/>
                <a:gd name="connsiteY391" fmla="*/ 3344 h 10000"/>
                <a:gd name="connsiteX392" fmla="*/ 921 w 10000"/>
                <a:gd name="connsiteY392" fmla="*/ 3310 h 10000"/>
                <a:gd name="connsiteX393" fmla="*/ 846 w 10000"/>
                <a:gd name="connsiteY393" fmla="*/ 3270 h 10000"/>
                <a:gd name="connsiteX394" fmla="*/ 777 w 10000"/>
                <a:gd name="connsiteY394" fmla="*/ 3225 h 10000"/>
                <a:gd name="connsiteX395" fmla="*/ 718 w 10000"/>
                <a:gd name="connsiteY395" fmla="*/ 3183 h 10000"/>
                <a:gd name="connsiteX396" fmla="*/ 664 w 10000"/>
                <a:gd name="connsiteY396" fmla="*/ 3146 h 10000"/>
                <a:gd name="connsiteX397" fmla="*/ 621 w 10000"/>
                <a:gd name="connsiteY397" fmla="*/ 3114 h 10000"/>
                <a:gd name="connsiteX398" fmla="*/ 584 w 10000"/>
                <a:gd name="connsiteY398" fmla="*/ 3096 h 10000"/>
                <a:gd name="connsiteX399" fmla="*/ 477 w 10000"/>
                <a:gd name="connsiteY399" fmla="*/ 3032 h 10000"/>
                <a:gd name="connsiteX400" fmla="*/ 386 w 10000"/>
                <a:gd name="connsiteY400" fmla="*/ 2959 h 10000"/>
                <a:gd name="connsiteX401" fmla="*/ 311 w 10000"/>
                <a:gd name="connsiteY401" fmla="*/ 2869 h 10000"/>
                <a:gd name="connsiteX402" fmla="*/ 257 w 10000"/>
                <a:gd name="connsiteY402" fmla="*/ 2774 h 10000"/>
                <a:gd name="connsiteX403" fmla="*/ 214 w 10000"/>
                <a:gd name="connsiteY403" fmla="*/ 2668 h 10000"/>
                <a:gd name="connsiteX404" fmla="*/ 198 w 10000"/>
                <a:gd name="connsiteY404" fmla="*/ 2557 h 10000"/>
                <a:gd name="connsiteX405" fmla="*/ 198 w 10000"/>
                <a:gd name="connsiteY405" fmla="*/ 2449 h 10000"/>
                <a:gd name="connsiteX406" fmla="*/ 225 w 10000"/>
                <a:gd name="connsiteY406" fmla="*/ 2341 h 10000"/>
                <a:gd name="connsiteX407" fmla="*/ 241 w 10000"/>
                <a:gd name="connsiteY407" fmla="*/ 2291 h 10000"/>
                <a:gd name="connsiteX408" fmla="*/ 236 w 10000"/>
                <a:gd name="connsiteY408" fmla="*/ 2243 h 10000"/>
                <a:gd name="connsiteX409" fmla="*/ 236 w 10000"/>
                <a:gd name="connsiteY409" fmla="*/ 2196 h 10000"/>
                <a:gd name="connsiteX410" fmla="*/ 236 w 10000"/>
                <a:gd name="connsiteY410" fmla="*/ 2151 h 10000"/>
                <a:gd name="connsiteX411" fmla="*/ 246 w 10000"/>
                <a:gd name="connsiteY411" fmla="*/ 2114 h 10000"/>
                <a:gd name="connsiteX412" fmla="*/ 193 w 10000"/>
                <a:gd name="connsiteY412" fmla="*/ 2032 h 10000"/>
                <a:gd name="connsiteX413" fmla="*/ 129 w 10000"/>
                <a:gd name="connsiteY413" fmla="*/ 1942 h 10000"/>
                <a:gd name="connsiteX414" fmla="*/ 75 w 10000"/>
                <a:gd name="connsiteY414" fmla="*/ 1850 h 10000"/>
                <a:gd name="connsiteX415" fmla="*/ 27 w 10000"/>
                <a:gd name="connsiteY415" fmla="*/ 1760 h 10000"/>
                <a:gd name="connsiteX416" fmla="*/ 0 w 10000"/>
                <a:gd name="connsiteY416" fmla="*/ 1671 h 10000"/>
                <a:gd name="connsiteX417" fmla="*/ 107 w 10000"/>
                <a:gd name="connsiteY417" fmla="*/ 1618 h 10000"/>
                <a:gd name="connsiteX418" fmla="*/ 257 w 10000"/>
                <a:gd name="connsiteY418" fmla="*/ 1576 h 10000"/>
                <a:gd name="connsiteX419" fmla="*/ 412 w 10000"/>
                <a:gd name="connsiteY419" fmla="*/ 1541 h 10000"/>
                <a:gd name="connsiteX420" fmla="*/ 595 w 10000"/>
                <a:gd name="connsiteY420" fmla="*/ 1518 h 10000"/>
                <a:gd name="connsiteX421" fmla="*/ 777 w 10000"/>
                <a:gd name="connsiteY421" fmla="*/ 1507 h 10000"/>
                <a:gd name="connsiteX422" fmla="*/ 825 w 10000"/>
                <a:gd name="connsiteY422" fmla="*/ 1523 h 10000"/>
                <a:gd name="connsiteX423" fmla="*/ 878 w 10000"/>
                <a:gd name="connsiteY423" fmla="*/ 1533 h 10000"/>
                <a:gd name="connsiteX424" fmla="*/ 937 w 10000"/>
                <a:gd name="connsiteY424" fmla="*/ 1541 h 10000"/>
                <a:gd name="connsiteX425" fmla="*/ 991 w 10000"/>
                <a:gd name="connsiteY425" fmla="*/ 1554 h 10000"/>
                <a:gd name="connsiteX426" fmla="*/ 1039 w 10000"/>
                <a:gd name="connsiteY426" fmla="*/ 1576 h 10000"/>
                <a:gd name="connsiteX427" fmla="*/ 1093 w 10000"/>
                <a:gd name="connsiteY427" fmla="*/ 1615 h 10000"/>
                <a:gd name="connsiteX428" fmla="*/ 1130 w 10000"/>
                <a:gd name="connsiteY428" fmla="*/ 1660 h 10000"/>
                <a:gd name="connsiteX429" fmla="*/ 1087 w 10000"/>
                <a:gd name="connsiteY429" fmla="*/ 1694 h 10000"/>
                <a:gd name="connsiteX430" fmla="*/ 1071 w 10000"/>
                <a:gd name="connsiteY430" fmla="*/ 1729 h 10000"/>
                <a:gd name="connsiteX431" fmla="*/ 1087 w 10000"/>
                <a:gd name="connsiteY431" fmla="*/ 1763 h 10000"/>
                <a:gd name="connsiteX432" fmla="*/ 1103 w 10000"/>
                <a:gd name="connsiteY432" fmla="*/ 1797 h 10000"/>
                <a:gd name="connsiteX433" fmla="*/ 1114 w 10000"/>
                <a:gd name="connsiteY433" fmla="*/ 1834 h 10000"/>
                <a:gd name="connsiteX434" fmla="*/ 1109 w 10000"/>
                <a:gd name="connsiteY434" fmla="*/ 1871 h 10000"/>
                <a:gd name="connsiteX435" fmla="*/ 1071 w 10000"/>
                <a:gd name="connsiteY435" fmla="*/ 1913 h 10000"/>
                <a:gd name="connsiteX436" fmla="*/ 900 w 10000"/>
                <a:gd name="connsiteY436" fmla="*/ 1948 h 10000"/>
                <a:gd name="connsiteX437" fmla="*/ 900 w 10000"/>
                <a:gd name="connsiteY437" fmla="*/ 1985 h 10000"/>
                <a:gd name="connsiteX438" fmla="*/ 905 w 10000"/>
                <a:gd name="connsiteY438" fmla="*/ 2022 h 10000"/>
                <a:gd name="connsiteX439" fmla="*/ 916 w 10000"/>
                <a:gd name="connsiteY439" fmla="*/ 2064 h 10000"/>
                <a:gd name="connsiteX440" fmla="*/ 916 w 10000"/>
                <a:gd name="connsiteY440" fmla="*/ 2103 h 10000"/>
                <a:gd name="connsiteX441" fmla="*/ 905 w 10000"/>
                <a:gd name="connsiteY441" fmla="*/ 2143 h 10000"/>
                <a:gd name="connsiteX442" fmla="*/ 889 w 10000"/>
                <a:gd name="connsiteY442" fmla="*/ 2175 h 10000"/>
                <a:gd name="connsiteX443" fmla="*/ 846 w 10000"/>
                <a:gd name="connsiteY443" fmla="*/ 2201 h 10000"/>
                <a:gd name="connsiteX444" fmla="*/ 889 w 10000"/>
                <a:gd name="connsiteY444" fmla="*/ 2241 h 10000"/>
                <a:gd name="connsiteX445" fmla="*/ 937 w 10000"/>
                <a:gd name="connsiteY445" fmla="*/ 2278 h 10000"/>
                <a:gd name="connsiteX446" fmla="*/ 991 w 10000"/>
                <a:gd name="connsiteY446" fmla="*/ 2312 h 10000"/>
                <a:gd name="connsiteX447" fmla="*/ 1044 w 10000"/>
                <a:gd name="connsiteY447" fmla="*/ 2336 h 10000"/>
                <a:gd name="connsiteX448" fmla="*/ 1093 w 10000"/>
                <a:gd name="connsiteY448" fmla="*/ 2346 h 10000"/>
                <a:gd name="connsiteX449" fmla="*/ 1130 w 10000"/>
                <a:gd name="connsiteY449" fmla="*/ 2320 h 10000"/>
                <a:gd name="connsiteX450" fmla="*/ 1157 w 10000"/>
                <a:gd name="connsiteY450" fmla="*/ 2275 h 10000"/>
                <a:gd name="connsiteX451" fmla="*/ 1194 w 10000"/>
                <a:gd name="connsiteY451" fmla="*/ 2220 h 10000"/>
                <a:gd name="connsiteX452" fmla="*/ 1227 w 10000"/>
                <a:gd name="connsiteY452" fmla="*/ 2156 h 10000"/>
                <a:gd name="connsiteX453" fmla="*/ 1248 w 10000"/>
                <a:gd name="connsiteY453" fmla="*/ 2088 h 10000"/>
                <a:gd name="connsiteX454" fmla="*/ 1275 w 10000"/>
                <a:gd name="connsiteY454" fmla="*/ 2022 h 10000"/>
                <a:gd name="connsiteX455" fmla="*/ 1291 w 10000"/>
                <a:gd name="connsiteY455" fmla="*/ 1961 h 10000"/>
                <a:gd name="connsiteX456" fmla="*/ 1296 w 10000"/>
                <a:gd name="connsiteY456" fmla="*/ 1913 h 10000"/>
                <a:gd name="connsiteX457" fmla="*/ 1291 w 10000"/>
                <a:gd name="connsiteY457" fmla="*/ 1879 h 10000"/>
                <a:gd name="connsiteX458" fmla="*/ 1318 w 10000"/>
                <a:gd name="connsiteY458" fmla="*/ 1876 h 10000"/>
                <a:gd name="connsiteX459" fmla="*/ 1328 w 10000"/>
                <a:gd name="connsiteY459" fmla="*/ 1871 h 10000"/>
                <a:gd name="connsiteX460" fmla="*/ 1344 w 10000"/>
                <a:gd name="connsiteY460" fmla="*/ 1866 h 10000"/>
                <a:gd name="connsiteX461" fmla="*/ 1350 w 10000"/>
                <a:gd name="connsiteY461" fmla="*/ 1861 h 10000"/>
                <a:gd name="connsiteX462" fmla="*/ 1360 w 10000"/>
                <a:gd name="connsiteY462" fmla="*/ 1855 h 10000"/>
                <a:gd name="connsiteX463" fmla="*/ 1366 w 10000"/>
                <a:gd name="connsiteY463" fmla="*/ 1847 h 10000"/>
                <a:gd name="connsiteX464" fmla="*/ 1377 w 10000"/>
                <a:gd name="connsiteY464" fmla="*/ 1834 h 10000"/>
                <a:gd name="connsiteX465" fmla="*/ 1366 w 10000"/>
                <a:gd name="connsiteY465" fmla="*/ 1800 h 10000"/>
                <a:gd name="connsiteX466" fmla="*/ 1377 w 10000"/>
                <a:gd name="connsiteY466" fmla="*/ 1752 h 10000"/>
                <a:gd name="connsiteX467" fmla="*/ 1398 w 10000"/>
                <a:gd name="connsiteY467" fmla="*/ 1702 h 10000"/>
                <a:gd name="connsiteX468" fmla="*/ 1430 w 10000"/>
                <a:gd name="connsiteY468" fmla="*/ 1652 h 10000"/>
                <a:gd name="connsiteX469" fmla="*/ 1462 w 10000"/>
                <a:gd name="connsiteY469" fmla="*/ 1613 h 10000"/>
                <a:gd name="connsiteX470" fmla="*/ 1505 w 10000"/>
                <a:gd name="connsiteY470" fmla="*/ 1581 h 10000"/>
                <a:gd name="connsiteX471" fmla="*/ 1575 w 10000"/>
                <a:gd name="connsiteY471" fmla="*/ 1554 h 10000"/>
                <a:gd name="connsiteX472" fmla="*/ 1666 w 10000"/>
                <a:gd name="connsiteY472" fmla="*/ 1536 h 10000"/>
                <a:gd name="connsiteX473" fmla="*/ 1762 w 10000"/>
                <a:gd name="connsiteY473" fmla="*/ 1528 h 10000"/>
                <a:gd name="connsiteX474" fmla="*/ 1864 w 10000"/>
                <a:gd name="connsiteY474" fmla="*/ 1518 h 10000"/>
                <a:gd name="connsiteX475" fmla="*/ 1971 w 10000"/>
                <a:gd name="connsiteY475" fmla="*/ 1507 h 10000"/>
                <a:gd name="connsiteX476" fmla="*/ 2067 w 10000"/>
                <a:gd name="connsiteY476" fmla="*/ 1486 h 10000"/>
                <a:gd name="connsiteX477" fmla="*/ 2266 w 10000"/>
                <a:gd name="connsiteY477" fmla="*/ 1438 h 10000"/>
                <a:gd name="connsiteX478" fmla="*/ 2480 w 10000"/>
                <a:gd name="connsiteY478" fmla="*/ 1386 h 10000"/>
                <a:gd name="connsiteX479" fmla="*/ 2700 w 10000"/>
                <a:gd name="connsiteY479" fmla="*/ 1333 h 10000"/>
                <a:gd name="connsiteX480" fmla="*/ 2892 w 10000"/>
                <a:gd name="connsiteY480" fmla="*/ 1277 h 10000"/>
                <a:gd name="connsiteX481" fmla="*/ 2855 w 10000"/>
                <a:gd name="connsiteY481" fmla="*/ 1262 h 10000"/>
                <a:gd name="connsiteX482" fmla="*/ 2935 w 10000"/>
                <a:gd name="connsiteY482" fmla="*/ 1246 h 10000"/>
                <a:gd name="connsiteX483" fmla="*/ 2994 w 10000"/>
                <a:gd name="connsiteY483" fmla="*/ 1222 h 10000"/>
                <a:gd name="connsiteX484" fmla="*/ 3053 w 10000"/>
                <a:gd name="connsiteY484" fmla="*/ 1193 h 10000"/>
                <a:gd name="connsiteX485" fmla="*/ 3101 w 10000"/>
                <a:gd name="connsiteY485" fmla="*/ 1161 h 10000"/>
                <a:gd name="connsiteX486" fmla="*/ 3155 w 10000"/>
                <a:gd name="connsiteY486" fmla="*/ 1130 h 10000"/>
                <a:gd name="connsiteX487" fmla="*/ 3208 w 10000"/>
                <a:gd name="connsiteY487" fmla="*/ 1106 h 10000"/>
                <a:gd name="connsiteX488" fmla="*/ 3240 w 10000"/>
                <a:gd name="connsiteY488" fmla="*/ 1164 h 10000"/>
                <a:gd name="connsiteX489" fmla="*/ 3294 w 10000"/>
                <a:gd name="connsiteY489" fmla="*/ 1219 h 10000"/>
                <a:gd name="connsiteX490" fmla="*/ 3364 w 10000"/>
                <a:gd name="connsiteY490" fmla="*/ 1269 h 10000"/>
                <a:gd name="connsiteX491" fmla="*/ 3433 w 10000"/>
                <a:gd name="connsiteY491" fmla="*/ 1320 h 10000"/>
                <a:gd name="connsiteX492" fmla="*/ 3492 w 10000"/>
                <a:gd name="connsiteY492" fmla="*/ 1367 h 10000"/>
                <a:gd name="connsiteX493" fmla="*/ 3610 w 10000"/>
                <a:gd name="connsiteY493" fmla="*/ 1478 h 10000"/>
                <a:gd name="connsiteX494" fmla="*/ 3717 w 10000"/>
                <a:gd name="connsiteY494" fmla="*/ 1599 h 10000"/>
                <a:gd name="connsiteX495" fmla="*/ 3814 w 10000"/>
                <a:gd name="connsiteY495" fmla="*/ 1721 h 10000"/>
                <a:gd name="connsiteX496" fmla="*/ 3937 w 10000"/>
                <a:gd name="connsiteY496" fmla="*/ 1919 h 10000"/>
                <a:gd name="connsiteX497" fmla="*/ 4049 w 10000"/>
                <a:gd name="connsiteY497" fmla="*/ 2125 h 10000"/>
                <a:gd name="connsiteX498" fmla="*/ 4140 w 10000"/>
                <a:gd name="connsiteY498" fmla="*/ 2330 h 10000"/>
                <a:gd name="connsiteX499" fmla="*/ 4221 w 10000"/>
                <a:gd name="connsiteY499" fmla="*/ 2542 h 10000"/>
                <a:gd name="connsiteX500" fmla="*/ 4312 w 10000"/>
                <a:gd name="connsiteY500" fmla="*/ 2761 h 10000"/>
                <a:gd name="connsiteX501" fmla="*/ 4408 w 10000"/>
                <a:gd name="connsiteY501" fmla="*/ 2982 h 10000"/>
                <a:gd name="connsiteX502" fmla="*/ 4472 w 10000"/>
                <a:gd name="connsiteY502" fmla="*/ 3114 h 10000"/>
                <a:gd name="connsiteX503" fmla="*/ 4537 w 10000"/>
                <a:gd name="connsiteY503" fmla="*/ 3249 h 10000"/>
                <a:gd name="connsiteX504" fmla="*/ 4585 w 10000"/>
                <a:gd name="connsiteY504" fmla="*/ 3386 h 10000"/>
                <a:gd name="connsiteX505" fmla="*/ 4628 w 10000"/>
                <a:gd name="connsiteY505" fmla="*/ 3526 h 10000"/>
                <a:gd name="connsiteX506" fmla="*/ 4660 w 10000"/>
                <a:gd name="connsiteY506" fmla="*/ 3676 h 10000"/>
                <a:gd name="connsiteX507" fmla="*/ 4676 w 10000"/>
                <a:gd name="connsiteY507" fmla="*/ 3832 h 10000"/>
                <a:gd name="connsiteX508" fmla="*/ 5083 w 10000"/>
                <a:gd name="connsiteY508" fmla="*/ 3861 h 10000"/>
                <a:gd name="connsiteX509" fmla="*/ 5153 w 10000"/>
                <a:gd name="connsiteY509" fmla="*/ 3851 h 10000"/>
                <a:gd name="connsiteX510" fmla="*/ 5233 w 10000"/>
                <a:gd name="connsiteY510" fmla="*/ 3837 h 10000"/>
                <a:gd name="connsiteX511" fmla="*/ 5319 w 10000"/>
                <a:gd name="connsiteY511" fmla="*/ 3830 h 10000"/>
                <a:gd name="connsiteX512" fmla="*/ 5404 w 10000"/>
                <a:gd name="connsiteY512" fmla="*/ 3827 h 10000"/>
                <a:gd name="connsiteX513" fmla="*/ 5479 w 10000"/>
                <a:gd name="connsiteY513" fmla="*/ 3837 h 10000"/>
                <a:gd name="connsiteX514" fmla="*/ 5554 w 10000"/>
                <a:gd name="connsiteY514" fmla="*/ 3861 h 10000"/>
                <a:gd name="connsiteX515" fmla="*/ 5624 w 10000"/>
                <a:gd name="connsiteY515" fmla="*/ 3840 h 10000"/>
                <a:gd name="connsiteX516" fmla="*/ 5710 w 10000"/>
                <a:gd name="connsiteY516" fmla="*/ 3830 h 10000"/>
                <a:gd name="connsiteX517" fmla="*/ 5790 w 10000"/>
                <a:gd name="connsiteY517" fmla="*/ 3827 h 10000"/>
                <a:gd name="connsiteX518" fmla="*/ 5881 w 10000"/>
                <a:gd name="connsiteY518" fmla="*/ 3819 h 10000"/>
                <a:gd name="connsiteX519" fmla="*/ 5961 w 10000"/>
                <a:gd name="connsiteY519" fmla="*/ 3806 h 10000"/>
                <a:gd name="connsiteX520" fmla="*/ 6149 w 10000"/>
                <a:gd name="connsiteY520" fmla="*/ 3758 h 10000"/>
                <a:gd name="connsiteX521" fmla="*/ 6347 w 10000"/>
                <a:gd name="connsiteY521" fmla="*/ 3703 h 10000"/>
                <a:gd name="connsiteX522" fmla="*/ 6545 w 10000"/>
                <a:gd name="connsiteY522" fmla="*/ 3653 h 10000"/>
                <a:gd name="connsiteX523" fmla="*/ 6535 w 10000"/>
                <a:gd name="connsiteY523" fmla="*/ 3560 h 10000"/>
                <a:gd name="connsiteX524" fmla="*/ 6497 w 10000"/>
                <a:gd name="connsiteY524" fmla="*/ 3471 h 10000"/>
                <a:gd name="connsiteX525" fmla="*/ 6438 w 10000"/>
                <a:gd name="connsiteY525" fmla="*/ 3378 h 10000"/>
                <a:gd name="connsiteX526" fmla="*/ 6358 w 10000"/>
                <a:gd name="connsiteY526" fmla="*/ 3288 h 10000"/>
                <a:gd name="connsiteX527" fmla="*/ 6277 w 10000"/>
                <a:gd name="connsiteY527" fmla="*/ 3204 h 10000"/>
                <a:gd name="connsiteX528" fmla="*/ 6192 w 10000"/>
                <a:gd name="connsiteY528" fmla="*/ 3120 h 10000"/>
                <a:gd name="connsiteX529" fmla="*/ 6122 w 10000"/>
                <a:gd name="connsiteY529" fmla="*/ 3043 h 10000"/>
                <a:gd name="connsiteX530" fmla="*/ 5908 w 10000"/>
                <a:gd name="connsiteY530" fmla="*/ 2784 h 10000"/>
                <a:gd name="connsiteX531" fmla="*/ 5710 w 10000"/>
                <a:gd name="connsiteY531" fmla="*/ 2531 h 10000"/>
                <a:gd name="connsiteX532" fmla="*/ 5522 w 10000"/>
                <a:gd name="connsiteY532" fmla="*/ 2267 h 10000"/>
                <a:gd name="connsiteX533" fmla="*/ 5201 w 10000"/>
                <a:gd name="connsiteY533" fmla="*/ 1705 h 10000"/>
                <a:gd name="connsiteX534" fmla="*/ 5104 w 10000"/>
                <a:gd name="connsiteY534" fmla="*/ 1602 h 10000"/>
                <a:gd name="connsiteX535" fmla="*/ 4992 w 10000"/>
                <a:gd name="connsiteY535" fmla="*/ 1496 h 10000"/>
                <a:gd name="connsiteX536" fmla="*/ 4879 w 10000"/>
                <a:gd name="connsiteY536" fmla="*/ 1394 h 10000"/>
                <a:gd name="connsiteX537" fmla="*/ 4778 w 10000"/>
                <a:gd name="connsiteY537" fmla="*/ 1298 h 10000"/>
                <a:gd name="connsiteX538" fmla="*/ 4692 w 10000"/>
                <a:gd name="connsiteY538" fmla="*/ 1148 h 10000"/>
                <a:gd name="connsiteX539" fmla="*/ 4746 w 10000"/>
                <a:gd name="connsiteY539" fmla="*/ 1130 h 10000"/>
                <a:gd name="connsiteX540" fmla="*/ 4783 w 10000"/>
                <a:gd name="connsiteY540" fmla="*/ 1153 h 10000"/>
                <a:gd name="connsiteX541" fmla="*/ 4847 w 10000"/>
                <a:gd name="connsiteY541" fmla="*/ 1174 h 10000"/>
                <a:gd name="connsiteX542" fmla="*/ 4901 w 10000"/>
                <a:gd name="connsiteY542" fmla="*/ 1193 h 10000"/>
                <a:gd name="connsiteX543" fmla="*/ 4960 w 10000"/>
                <a:gd name="connsiteY543" fmla="*/ 1209 h 10000"/>
                <a:gd name="connsiteX544" fmla="*/ 4938 w 10000"/>
                <a:gd name="connsiteY544" fmla="*/ 1235 h 10000"/>
                <a:gd name="connsiteX545" fmla="*/ 5099 w 10000"/>
                <a:gd name="connsiteY545" fmla="*/ 1288 h 10000"/>
                <a:gd name="connsiteX546" fmla="*/ 5206 w 10000"/>
                <a:gd name="connsiteY546" fmla="*/ 1288 h 10000"/>
                <a:gd name="connsiteX547" fmla="*/ 5345 w 10000"/>
                <a:gd name="connsiteY547" fmla="*/ 1285 h 10000"/>
                <a:gd name="connsiteX548" fmla="*/ 5506 w 10000"/>
                <a:gd name="connsiteY548" fmla="*/ 1280 h 10000"/>
                <a:gd name="connsiteX549" fmla="*/ 5672 w 10000"/>
                <a:gd name="connsiteY549" fmla="*/ 1280 h 10000"/>
                <a:gd name="connsiteX550" fmla="*/ 5838 w 10000"/>
                <a:gd name="connsiteY550" fmla="*/ 1280 h 10000"/>
                <a:gd name="connsiteX551" fmla="*/ 5994 w 10000"/>
                <a:gd name="connsiteY551" fmla="*/ 1280 h 10000"/>
                <a:gd name="connsiteX552" fmla="*/ 6133 w 10000"/>
                <a:gd name="connsiteY552" fmla="*/ 1288 h 10000"/>
                <a:gd name="connsiteX553" fmla="*/ 6240 w 10000"/>
                <a:gd name="connsiteY553" fmla="*/ 1293 h 10000"/>
                <a:gd name="connsiteX554" fmla="*/ 6315 w 10000"/>
                <a:gd name="connsiteY554" fmla="*/ 1304 h 10000"/>
                <a:gd name="connsiteX555" fmla="*/ 6395 w 10000"/>
                <a:gd name="connsiteY555" fmla="*/ 1328 h 10000"/>
                <a:gd name="connsiteX556" fmla="*/ 6443 w 10000"/>
                <a:gd name="connsiteY556" fmla="*/ 1357 h 10000"/>
                <a:gd name="connsiteX557" fmla="*/ 6470 w 10000"/>
                <a:gd name="connsiteY557" fmla="*/ 1380 h 10000"/>
                <a:gd name="connsiteX558" fmla="*/ 6492 w 10000"/>
                <a:gd name="connsiteY558" fmla="*/ 1409 h 10000"/>
                <a:gd name="connsiteX559" fmla="*/ 6518 w 10000"/>
                <a:gd name="connsiteY559" fmla="*/ 1441 h 10000"/>
                <a:gd name="connsiteX560" fmla="*/ 6561 w 10000"/>
                <a:gd name="connsiteY560" fmla="*/ 1478 h 10000"/>
                <a:gd name="connsiteX561" fmla="*/ 6593 w 10000"/>
                <a:gd name="connsiteY561" fmla="*/ 1494 h 10000"/>
                <a:gd name="connsiteX562" fmla="*/ 6636 w 10000"/>
                <a:gd name="connsiteY562" fmla="*/ 1499 h 10000"/>
                <a:gd name="connsiteX563" fmla="*/ 6685 w 10000"/>
                <a:gd name="connsiteY563" fmla="*/ 1502 h 10000"/>
                <a:gd name="connsiteX564" fmla="*/ 6738 w 10000"/>
                <a:gd name="connsiteY564" fmla="*/ 1507 h 10000"/>
                <a:gd name="connsiteX565" fmla="*/ 6792 w 10000"/>
                <a:gd name="connsiteY565" fmla="*/ 1512 h 10000"/>
                <a:gd name="connsiteX566" fmla="*/ 6845 w 10000"/>
                <a:gd name="connsiteY566" fmla="*/ 1565 h 10000"/>
                <a:gd name="connsiteX567" fmla="*/ 6877 w 10000"/>
                <a:gd name="connsiteY567" fmla="*/ 1570 h 10000"/>
                <a:gd name="connsiteX568" fmla="*/ 6947 w 10000"/>
                <a:gd name="connsiteY568" fmla="*/ 1570 h 10000"/>
                <a:gd name="connsiteX569" fmla="*/ 7038 w 10000"/>
                <a:gd name="connsiteY569" fmla="*/ 1576 h 10000"/>
                <a:gd name="connsiteX570" fmla="*/ 7134 w 10000"/>
                <a:gd name="connsiteY570" fmla="*/ 1576 h 10000"/>
                <a:gd name="connsiteX571" fmla="*/ 7225 w 10000"/>
                <a:gd name="connsiteY571" fmla="*/ 1578 h 10000"/>
                <a:gd name="connsiteX572" fmla="*/ 7300 w 10000"/>
                <a:gd name="connsiteY572" fmla="*/ 1581 h 10000"/>
                <a:gd name="connsiteX573" fmla="*/ 7392 w 10000"/>
                <a:gd name="connsiteY573" fmla="*/ 1594 h 10000"/>
                <a:gd name="connsiteX574" fmla="*/ 7504 w 10000"/>
                <a:gd name="connsiteY574" fmla="*/ 1610 h 10000"/>
                <a:gd name="connsiteX575" fmla="*/ 7616 w 10000"/>
                <a:gd name="connsiteY575" fmla="*/ 1623 h 10000"/>
                <a:gd name="connsiteX576" fmla="*/ 7724 w 10000"/>
                <a:gd name="connsiteY576" fmla="*/ 1636 h 10000"/>
                <a:gd name="connsiteX577" fmla="*/ 7815 w 10000"/>
                <a:gd name="connsiteY577" fmla="*/ 1644 h 10000"/>
                <a:gd name="connsiteX578" fmla="*/ 7922 w 10000"/>
                <a:gd name="connsiteY578" fmla="*/ 1647 h 10000"/>
                <a:gd name="connsiteX579" fmla="*/ 8040 w 10000"/>
                <a:gd name="connsiteY579" fmla="*/ 1647 h 10000"/>
                <a:gd name="connsiteX580" fmla="*/ 8163 w 10000"/>
                <a:gd name="connsiteY580" fmla="*/ 1644 h 10000"/>
                <a:gd name="connsiteX581" fmla="*/ 8275 w 10000"/>
                <a:gd name="connsiteY581" fmla="*/ 1644 h 10000"/>
                <a:gd name="connsiteX582" fmla="*/ 8377 w 10000"/>
                <a:gd name="connsiteY582" fmla="*/ 1652 h 10000"/>
                <a:gd name="connsiteX583" fmla="*/ 8404 w 10000"/>
                <a:gd name="connsiteY583" fmla="*/ 1623 h 10000"/>
                <a:gd name="connsiteX584" fmla="*/ 8447 w 10000"/>
                <a:gd name="connsiteY584" fmla="*/ 1602 h 10000"/>
                <a:gd name="connsiteX585" fmla="*/ 8490 w 10000"/>
                <a:gd name="connsiteY585" fmla="*/ 1578 h 10000"/>
                <a:gd name="connsiteX586" fmla="*/ 8516 w 10000"/>
                <a:gd name="connsiteY586" fmla="*/ 1557 h 10000"/>
                <a:gd name="connsiteX587" fmla="*/ 8543 w 10000"/>
                <a:gd name="connsiteY587" fmla="*/ 1528 h 10000"/>
                <a:gd name="connsiteX588" fmla="*/ 8548 w 10000"/>
                <a:gd name="connsiteY588" fmla="*/ 1499 h 10000"/>
                <a:gd name="connsiteX589" fmla="*/ 8543 w 10000"/>
                <a:gd name="connsiteY589" fmla="*/ 1478 h 10000"/>
                <a:gd name="connsiteX590" fmla="*/ 8543 w 10000"/>
                <a:gd name="connsiteY590" fmla="*/ 1454 h 10000"/>
                <a:gd name="connsiteX591" fmla="*/ 8548 w 10000"/>
                <a:gd name="connsiteY591" fmla="*/ 1425 h 10000"/>
                <a:gd name="connsiteX592" fmla="*/ 8570 w 10000"/>
                <a:gd name="connsiteY592" fmla="*/ 1383 h 10000"/>
                <a:gd name="connsiteX593" fmla="*/ 8629 w 10000"/>
                <a:gd name="connsiteY593" fmla="*/ 1320 h 10000"/>
                <a:gd name="connsiteX594" fmla="*/ 8698 w 10000"/>
                <a:gd name="connsiteY594" fmla="*/ 1256 h 10000"/>
                <a:gd name="connsiteX595" fmla="*/ 8747 w 10000"/>
                <a:gd name="connsiteY595" fmla="*/ 1193 h 10000"/>
                <a:gd name="connsiteX596" fmla="*/ 8768 w 10000"/>
                <a:gd name="connsiteY596" fmla="*/ 1148 h 10000"/>
                <a:gd name="connsiteX597" fmla="*/ 8790 w 10000"/>
                <a:gd name="connsiteY597" fmla="*/ 1093 h 10000"/>
                <a:gd name="connsiteX598" fmla="*/ 8800 w 10000"/>
                <a:gd name="connsiteY598" fmla="*/ 1037 h 10000"/>
                <a:gd name="connsiteX599" fmla="*/ 8822 w 10000"/>
                <a:gd name="connsiteY599" fmla="*/ 984 h 10000"/>
                <a:gd name="connsiteX600" fmla="*/ 8843 w 10000"/>
                <a:gd name="connsiteY600" fmla="*/ 937 h 10000"/>
                <a:gd name="connsiteX601" fmla="*/ 8870 w 10000"/>
                <a:gd name="connsiteY601" fmla="*/ 897 h 10000"/>
                <a:gd name="connsiteX602" fmla="*/ 8913 w 10000"/>
                <a:gd name="connsiteY602" fmla="*/ 868 h 10000"/>
                <a:gd name="connsiteX603" fmla="*/ 8961 w 10000"/>
                <a:gd name="connsiteY603" fmla="*/ 837 h 10000"/>
                <a:gd name="connsiteX604" fmla="*/ 8993 w 10000"/>
                <a:gd name="connsiteY604" fmla="*/ 802 h 10000"/>
                <a:gd name="connsiteX605" fmla="*/ 9014 w 10000"/>
                <a:gd name="connsiteY605" fmla="*/ 757 h 10000"/>
                <a:gd name="connsiteX606" fmla="*/ 9014 w 10000"/>
                <a:gd name="connsiteY606" fmla="*/ 723 h 10000"/>
                <a:gd name="connsiteX607" fmla="*/ 9014 w 10000"/>
                <a:gd name="connsiteY607" fmla="*/ 694 h 10000"/>
                <a:gd name="connsiteX608" fmla="*/ 9009 w 10000"/>
                <a:gd name="connsiteY608" fmla="*/ 662 h 10000"/>
                <a:gd name="connsiteX609" fmla="*/ 9004 w 10000"/>
                <a:gd name="connsiteY609" fmla="*/ 631 h 10000"/>
                <a:gd name="connsiteX610" fmla="*/ 9014 w 10000"/>
                <a:gd name="connsiteY610" fmla="*/ 594 h 10000"/>
                <a:gd name="connsiteX611" fmla="*/ 8886 w 10000"/>
                <a:gd name="connsiteY611" fmla="*/ 538 h 10000"/>
                <a:gd name="connsiteX612" fmla="*/ 8757 w 10000"/>
                <a:gd name="connsiteY612" fmla="*/ 478 h 10000"/>
                <a:gd name="connsiteX613" fmla="*/ 8650 w 10000"/>
                <a:gd name="connsiteY613" fmla="*/ 412 h 10000"/>
                <a:gd name="connsiteX614" fmla="*/ 8559 w 10000"/>
                <a:gd name="connsiteY614" fmla="*/ 338 h 10000"/>
                <a:gd name="connsiteX615" fmla="*/ 8484 w 10000"/>
                <a:gd name="connsiteY615" fmla="*/ 253 h 10000"/>
                <a:gd name="connsiteX616" fmla="*/ 8399 w 10000"/>
                <a:gd name="connsiteY616" fmla="*/ 116 h 10000"/>
                <a:gd name="connsiteX617" fmla="*/ 8468 w 10000"/>
                <a:gd name="connsiteY617" fmla="*/ 92 h 10000"/>
                <a:gd name="connsiteX618" fmla="*/ 8548 w 10000"/>
                <a:gd name="connsiteY618" fmla="*/ 82 h 10000"/>
                <a:gd name="connsiteX619" fmla="*/ 8640 w 10000"/>
                <a:gd name="connsiteY619" fmla="*/ 61 h 10000"/>
                <a:gd name="connsiteX620" fmla="*/ 8698 w 10000"/>
                <a:gd name="connsiteY620" fmla="*/ 3 h 10000"/>
                <a:gd name="connsiteX621" fmla="*/ 8779 w 10000"/>
                <a:gd name="connsiteY62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</a:cxnLst>
              <a:rect l="l" t="t" r="r" b="b"/>
              <a:pathLst>
                <a:path w="10000" h="10000">
                  <a:moveTo>
                    <a:pt x="8779" y="0"/>
                  </a:moveTo>
                  <a:lnTo>
                    <a:pt x="8875" y="0"/>
                  </a:lnTo>
                  <a:lnTo>
                    <a:pt x="8993" y="3"/>
                  </a:lnTo>
                  <a:lnTo>
                    <a:pt x="9111" y="11"/>
                  </a:lnTo>
                  <a:lnTo>
                    <a:pt x="9239" y="24"/>
                  </a:lnTo>
                  <a:lnTo>
                    <a:pt x="9347" y="37"/>
                  </a:lnTo>
                  <a:lnTo>
                    <a:pt x="9448" y="58"/>
                  </a:lnTo>
                  <a:lnTo>
                    <a:pt x="9513" y="79"/>
                  </a:lnTo>
                  <a:lnTo>
                    <a:pt x="9555" y="106"/>
                  </a:lnTo>
                  <a:cubicBezTo>
                    <a:pt x="9561" y="111"/>
                    <a:pt x="9566" y="116"/>
                    <a:pt x="9572" y="121"/>
                  </a:cubicBezTo>
                  <a:cubicBezTo>
                    <a:pt x="9574" y="133"/>
                    <a:pt x="9575" y="144"/>
                    <a:pt x="9577" y="156"/>
                  </a:cubicBezTo>
                  <a:cubicBezTo>
                    <a:pt x="9582" y="171"/>
                    <a:pt x="9588" y="186"/>
                    <a:pt x="9593" y="201"/>
                  </a:cubicBezTo>
                  <a:cubicBezTo>
                    <a:pt x="9597" y="217"/>
                    <a:pt x="9600" y="232"/>
                    <a:pt x="9604" y="248"/>
                  </a:cubicBezTo>
                  <a:cubicBezTo>
                    <a:pt x="9609" y="267"/>
                    <a:pt x="9615" y="285"/>
                    <a:pt x="9620" y="304"/>
                  </a:cubicBezTo>
                  <a:cubicBezTo>
                    <a:pt x="9622" y="320"/>
                    <a:pt x="9623" y="335"/>
                    <a:pt x="9625" y="351"/>
                  </a:cubicBezTo>
                  <a:cubicBezTo>
                    <a:pt x="9629" y="366"/>
                    <a:pt x="9632" y="381"/>
                    <a:pt x="9636" y="396"/>
                  </a:cubicBezTo>
                  <a:lnTo>
                    <a:pt x="9636" y="428"/>
                  </a:lnTo>
                  <a:cubicBezTo>
                    <a:pt x="9623" y="452"/>
                    <a:pt x="9611" y="475"/>
                    <a:pt x="9598" y="499"/>
                  </a:cubicBezTo>
                  <a:cubicBezTo>
                    <a:pt x="9603" y="510"/>
                    <a:pt x="9609" y="522"/>
                    <a:pt x="9614" y="533"/>
                  </a:cubicBezTo>
                  <a:cubicBezTo>
                    <a:pt x="9621" y="549"/>
                    <a:pt x="9629" y="565"/>
                    <a:pt x="9636" y="581"/>
                  </a:cubicBezTo>
                  <a:cubicBezTo>
                    <a:pt x="9645" y="597"/>
                    <a:pt x="9654" y="612"/>
                    <a:pt x="9663" y="628"/>
                  </a:cubicBezTo>
                  <a:lnTo>
                    <a:pt x="9684" y="670"/>
                  </a:lnTo>
                  <a:cubicBezTo>
                    <a:pt x="9688" y="686"/>
                    <a:pt x="9691" y="702"/>
                    <a:pt x="9695" y="718"/>
                  </a:cubicBezTo>
                  <a:lnTo>
                    <a:pt x="9695" y="768"/>
                  </a:lnTo>
                  <a:lnTo>
                    <a:pt x="9689" y="816"/>
                  </a:lnTo>
                  <a:cubicBezTo>
                    <a:pt x="9687" y="831"/>
                    <a:pt x="9686" y="845"/>
                    <a:pt x="9684" y="860"/>
                  </a:cubicBezTo>
                  <a:lnTo>
                    <a:pt x="9684" y="903"/>
                  </a:lnTo>
                  <a:cubicBezTo>
                    <a:pt x="9689" y="913"/>
                    <a:pt x="9695" y="922"/>
                    <a:pt x="9700" y="932"/>
                  </a:cubicBezTo>
                  <a:cubicBezTo>
                    <a:pt x="9713" y="940"/>
                    <a:pt x="9725" y="947"/>
                    <a:pt x="9738" y="955"/>
                  </a:cubicBezTo>
                  <a:lnTo>
                    <a:pt x="9786" y="979"/>
                  </a:lnTo>
                  <a:lnTo>
                    <a:pt x="9839" y="1000"/>
                  </a:lnTo>
                  <a:cubicBezTo>
                    <a:pt x="9855" y="1006"/>
                    <a:pt x="9872" y="1013"/>
                    <a:pt x="9888" y="1019"/>
                  </a:cubicBezTo>
                  <a:lnTo>
                    <a:pt x="9936" y="1037"/>
                  </a:lnTo>
                  <a:cubicBezTo>
                    <a:pt x="9950" y="1047"/>
                    <a:pt x="9965" y="1056"/>
                    <a:pt x="9979" y="1066"/>
                  </a:cubicBezTo>
                  <a:cubicBezTo>
                    <a:pt x="9986" y="1079"/>
                    <a:pt x="9993" y="1093"/>
                    <a:pt x="10000" y="1106"/>
                  </a:cubicBezTo>
                  <a:lnTo>
                    <a:pt x="9898" y="1198"/>
                  </a:lnTo>
                  <a:cubicBezTo>
                    <a:pt x="9871" y="1232"/>
                    <a:pt x="9845" y="1267"/>
                    <a:pt x="9818" y="1301"/>
                  </a:cubicBezTo>
                  <a:cubicBezTo>
                    <a:pt x="9797" y="1336"/>
                    <a:pt x="9775" y="1372"/>
                    <a:pt x="9754" y="1407"/>
                  </a:cubicBezTo>
                  <a:cubicBezTo>
                    <a:pt x="9732" y="1444"/>
                    <a:pt x="9711" y="1481"/>
                    <a:pt x="9689" y="1518"/>
                  </a:cubicBezTo>
                  <a:lnTo>
                    <a:pt x="9620" y="1626"/>
                  </a:lnTo>
                  <a:lnTo>
                    <a:pt x="9545" y="1731"/>
                  </a:lnTo>
                  <a:cubicBezTo>
                    <a:pt x="9532" y="1750"/>
                    <a:pt x="9520" y="1768"/>
                    <a:pt x="9507" y="1787"/>
                  </a:cubicBezTo>
                  <a:cubicBezTo>
                    <a:pt x="9496" y="1807"/>
                    <a:pt x="9486" y="1827"/>
                    <a:pt x="9475" y="1847"/>
                  </a:cubicBezTo>
                  <a:cubicBezTo>
                    <a:pt x="9468" y="1867"/>
                    <a:pt x="9461" y="1888"/>
                    <a:pt x="9454" y="1908"/>
                  </a:cubicBezTo>
                  <a:cubicBezTo>
                    <a:pt x="9441" y="1930"/>
                    <a:pt x="9429" y="1952"/>
                    <a:pt x="9416" y="1974"/>
                  </a:cubicBezTo>
                  <a:cubicBezTo>
                    <a:pt x="9404" y="1994"/>
                    <a:pt x="9391" y="2015"/>
                    <a:pt x="9379" y="2035"/>
                  </a:cubicBezTo>
                  <a:lnTo>
                    <a:pt x="9314" y="2088"/>
                  </a:lnTo>
                  <a:cubicBezTo>
                    <a:pt x="9289" y="2099"/>
                    <a:pt x="9264" y="2111"/>
                    <a:pt x="9239" y="2122"/>
                  </a:cubicBezTo>
                  <a:lnTo>
                    <a:pt x="9143" y="2146"/>
                  </a:lnTo>
                  <a:cubicBezTo>
                    <a:pt x="9107" y="2151"/>
                    <a:pt x="9072" y="2157"/>
                    <a:pt x="9036" y="2162"/>
                  </a:cubicBezTo>
                  <a:lnTo>
                    <a:pt x="8918" y="2175"/>
                  </a:lnTo>
                  <a:lnTo>
                    <a:pt x="8795" y="2185"/>
                  </a:lnTo>
                  <a:lnTo>
                    <a:pt x="8677" y="2201"/>
                  </a:lnTo>
                  <a:lnTo>
                    <a:pt x="8468" y="2220"/>
                  </a:lnTo>
                  <a:lnTo>
                    <a:pt x="8232" y="2241"/>
                  </a:lnTo>
                  <a:lnTo>
                    <a:pt x="7975" y="2251"/>
                  </a:lnTo>
                  <a:lnTo>
                    <a:pt x="7702" y="2262"/>
                  </a:lnTo>
                  <a:lnTo>
                    <a:pt x="7429" y="2264"/>
                  </a:lnTo>
                  <a:lnTo>
                    <a:pt x="7145" y="2267"/>
                  </a:lnTo>
                  <a:lnTo>
                    <a:pt x="6861" y="2267"/>
                  </a:lnTo>
                  <a:cubicBezTo>
                    <a:pt x="6863" y="2328"/>
                    <a:pt x="6865" y="2388"/>
                    <a:pt x="6867" y="2449"/>
                  </a:cubicBezTo>
                  <a:cubicBezTo>
                    <a:pt x="6876" y="2512"/>
                    <a:pt x="6884" y="2574"/>
                    <a:pt x="6893" y="2637"/>
                  </a:cubicBezTo>
                  <a:cubicBezTo>
                    <a:pt x="6907" y="2698"/>
                    <a:pt x="6922" y="2760"/>
                    <a:pt x="6936" y="2821"/>
                  </a:cubicBezTo>
                  <a:cubicBezTo>
                    <a:pt x="6954" y="2879"/>
                    <a:pt x="6972" y="2938"/>
                    <a:pt x="6990" y="2996"/>
                  </a:cubicBezTo>
                  <a:cubicBezTo>
                    <a:pt x="7013" y="3050"/>
                    <a:pt x="7036" y="3105"/>
                    <a:pt x="7059" y="3159"/>
                  </a:cubicBezTo>
                  <a:cubicBezTo>
                    <a:pt x="7082" y="3207"/>
                    <a:pt x="7106" y="3256"/>
                    <a:pt x="7129" y="3304"/>
                  </a:cubicBezTo>
                  <a:cubicBezTo>
                    <a:pt x="7145" y="3344"/>
                    <a:pt x="7161" y="3383"/>
                    <a:pt x="7177" y="3423"/>
                  </a:cubicBezTo>
                  <a:lnTo>
                    <a:pt x="7225" y="3537"/>
                  </a:lnTo>
                  <a:cubicBezTo>
                    <a:pt x="7238" y="3576"/>
                    <a:pt x="7250" y="3614"/>
                    <a:pt x="7263" y="3653"/>
                  </a:cubicBezTo>
                  <a:cubicBezTo>
                    <a:pt x="7279" y="3692"/>
                    <a:pt x="7295" y="3730"/>
                    <a:pt x="7311" y="3769"/>
                  </a:cubicBezTo>
                  <a:cubicBezTo>
                    <a:pt x="7331" y="3808"/>
                    <a:pt x="7350" y="3846"/>
                    <a:pt x="7370" y="3885"/>
                  </a:cubicBezTo>
                  <a:lnTo>
                    <a:pt x="7450" y="3980"/>
                  </a:lnTo>
                  <a:cubicBezTo>
                    <a:pt x="7477" y="4012"/>
                    <a:pt x="7504" y="4043"/>
                    <a:pt x="7531" y="4075"/>
                  </a:cubicBezTo>
                  <a:cubicBezTo>
                    <a:pt x="7561" y="4107"/>
                    <a:pt x="7592" y="4138"/>
                    <a:pt x="7622" y="4170"/>
                  </a:cubicBezTo>
                  <a:lnTo>
                    <a:pt x="7702" y="4262"/>
                  </a:lnTo>
                  <a:cubicBezTo>
                    <a:pt x="7723" y="4293"/>
                    <a:pt x="7745" y="4324"/>
                    <a:pt x="7766" y="4355"/>
                  </a:cubicBezTo>
                  <a:cubicBezTo>
                    <a:pt x="7775" y="4386"/>
                    <a:pt x="7784" y="4416"/>
                    <a:pt x="7793" y="4447"/>
                  </a:cubicBezTo>
                  <a:cubicBezTo>
                    <a:pt x="7777" y="4457"/>
                    <a:pt x="7761" y="4466"/>
                    <a:pt x="7745" y="4476"/>
                  </a:cubicBezTo>
                  <a:lnTo>
                    <a:pt x="7697" y="4503"/>
                  </a:lnTo>
                  <a:cubicBezTo>
                    <a:pt x="7681" y="4513"/>
                    <a:pt x="7665" y="4524"/>
                    <a:pt x="7649" y="4534"/>
                  </a:cubicBezTo>
                  <a:cubicBezTo>
                    <a:pt x="7635" y="4542"/>
                    <a:pt x="7620" y="4550"/>
                    <a:pt x="7606" y="4558"/>
                  </a:cubicBezTo>
                  <a:cubicBezTo>
                    <a:pt x="7593" y="4562"/>
                    <a:pt x="7581" y="4567"/>
                    <a:pt x="7568" y="4571"/>
                  </a:cubicBezTo>
                  <a:cubicBezTo>
                    <a:pt x="7541" y="4575"/>
                    <a:pt x="7515" y="4578"/>
                    <a:pt x="7488" y="4582"/>
                  </a:cubicBezTo>
                  <a:lnTo>
                    <a:pt x="7413" y="4603"/>
                  </a:lnTo>
                  <a:cubicBezTo>
                    <a:pt x="7383" y="4612"/>
                    <a:pt x="7352" y="4620"/>
                    <a:pt x="7322" y="4629"/>
                  </a:cubicBezTo>
                  <a:cubicBezTo>
                    <a:pt x="7295" y="4640"/>
                    <a:pt x="7269" y="4652"/>
                    <a:pt x="7242" y="4663"/>
                  </a:cubicBezTo>
                  <a:cubicBezTo>
                    <a:pt x="7219" y="4675"/>
                    <a:pt x="7195" y="4686"/>
                    <a:pt x="7172" y="4698"/>
                  </a:cubicBezTo>
                  <a:cubicBezTo>
                    <a:pt x="7151" y="4708"/>
                    <a:pt x="7129" y="4717"/>
                    <a:pt x="7108" y="4727"/>
                  </a:cubicBezTo>
                  <a:cubicBezTo>
                    <a:pt x="7090" y="4724"/>
                    <a:pt x="7072" y="4722"/>
                    <a:pt x="7054" y="4719"/>
                  </a:cubicBezTo>
                  <a:cubicBezTo>
                    <a:pt x="7042" y="4623"/>
                    <a:pt x="7029" y="4527"/>
                    <a:pt x="7017" y="4431"/>
                  </a:cubicBezTo>
                  <a:lnTo>
                    <a:pt x="6947" y="4431"/>
                  </a:lnTo>
                  <a:lnTo>
                    <a:pt x="6893" y="4434"/>
                  </a:lnTo>
                  <a:lnTo>
                    <a:pt x="6840" y="4434"/>
                  </a:lnTo>
                  <a:lnTo>
                    <a:pt x="6770" y="4437"/>
                  </a:lnTo>
                  <a:lnTo>
                    <a:pt x="6663" y="4442"/>
                  </a:lnTo>
                  <a:cubicBezTo>
                    <a:pt x="6659" y="4490"/>
                    <a:pt x="6656" y="4539"/>
                    <a:pt x="6652" y="4587"/>
                  </a:cubicBezTo>
                  <a:cubicBezTo>
                    <a:pt x="6649" y="4637"/>
                    <a:pt x="6645" y="4687"/>
                    <a:pt x="6642" y="4737"/>
                  </a:cubicBezTo>
                  <a:cubicBezTo>
                    <a:pt x="6640" y="4786"/>
                    <a:pt x="6638" y="4836"/>
                    <a:pt x="6636" y="4885"/>
                  </a:cubicBezTo>
                  <a:cubicBezTo>
                    <a:pt x="6629" y="4934"/>
                    <a:pt x="6622" y="4984"/>
                    <a:pt x="6615" y="5033"/>
                  </a:cubicBezTo>
                  <a:cubicBezTo>
                    <a:pt x="6601" y="5069"/>
                    <a:pt x="6586" y="5105"/>
                    <a:pt x="6572" y="5141"/>
                  </a:cubicBezTo>
                  <a:lnTo>
                    <a:pt x="6524" y="5252"/>
                  </a:lnTo>
                  <a:cubicBezTo>
                    <a:pt x="6508" y="5285"/>
                    <a:pt x="6492" y="5319"/>
                    <a:pt x="6476" y="5352"/>
                  </a:cubicBezTo>
                  <a:cubicBezTo>
                    <a:pt x="6467" y="5386"/>
                    <a:pt x="6458" y="5421"/>
                    <a:pt x="6449" y="5455"/>
                  </a:cubicBezTo>
                  <a:cubicBezTo>
                    <a:pt x="6451" y="5487"/>
                    <a:pt x="6452" y="5518"/>
                    <a:pt x="6454" y="5550"/>
                  </a:cubicBezTo>
                  <a:cubicBezTo>
                    <a:pt x="6450" y="5552"/>
                    <a:pt x="6447" y="5554"/>
                    <a:pt x="6443" y="5556"/>
                  </a:cubicBezTo>
                  <a:lnTo>
                    <a:pt x="6427" y="5556"/>
                  </a:lnTo>
                  <a:lnTo>
                    <a:pt x="6427" y="5556"/>
                  </a:lnTo>
                  <a:cubicBezTo>
                    <a:pt x="6425" y="5557"/>
                    <a:pt x="6424" y="5557"/>
                    <a:pt x="6422" y="5558"/>
                  </a:cubicBezTo>
                  <a:lnTo>
                    <a:pt x="6422" y="5566"/>
                  </a:lnTo>
                  <a:lnTo>
                    <a:pt x="6422" y="5571"/>
                  </a:lnTo>
                  <a:lnTo>
                    <a:pt x="6422" y="5582"/>
                  </a:lnTo>
                  <a:lnTo>
                    <a:pt x="6422" y="5595"/>
                  </a:lnTo>
                  <a:lnTo>
                    <a:pt x="6347" y="5682"/>
                  </a:lnTo>
                  <a:cubicBezTo>
                    <a:pt x="6327" y="5713"/>
                    <a:pt x="6308" y="5744"/>
                    <a:pt x="6288" y="5775"/>
                  </a:cubicBezTo>
                  <a:cubicBezTo>
                    <a:pt x="6279" y="5807"/>
                    <a:pt x="6270" y="5840"/>
                    <a:pt x="6261" y="5872"/>
                  </a:cubicBezTo>
                  <a:cubicBezTo>
                    <a:pt x="6258" y="5907"/>
                    <a:pt x="6254" y="5943"/>
                    <a:pt x="6251" y="5978"/>
                  </a:cubicBezTo>
                  <a:cubicBezTo>
                    <a:pt x="6246" y="6013"/>
                    <a:pt x="6240" y="6048"/>
                    <a:pt x="6235" y="6083"/>
                  </a:cubicBezTo>
                  <a:lnTo>
                    <a:pt x="6229" y="6194"/>
                  </a:lnTo>
                  <a:lnTo>
                    <a:pt x="6208" y="6302"/>
                  </a:lnTo>
                  <a:cubicBezTo>
                    <a:pt x="6195" y="6339"/>
                    <a:pt x="6183" y="6376"/>
                    <a:pt x="6170" y="6413"/>
                  </a:cubicBezTo>
                  <a:lnTo>
                    <a:pt x="5978" y="7213"/>
                  </a:lnTo>
                  <a:lnTo>
                    <a:pt x="5951" y="7300"/>
                  </a:lnTo>
                  <a:cubicBezTo>
                    <a:pt x="5946" y="7333"/>
                    <a:pt x="5940" y="7365"/>
                    <a:pt x="5935" y="7398"/>
                  </a:cubicBezTo>
                  <a:cubicBezTo>
                    <a:pt x="5933" y="7428"/>
                    <a:pt x="5931" y="7457"/>
                    <a:pt x="5929" y="7487"/>
                  </a:cubicBezTo>
                  <a:lnTo>
                    <a:pt x="5929" y="7585"/>
                  </a:lnTo>
                  <a:lnTo>
                    <a:pt x="5929" y="7672"/>
                  </a:lnTo>
                  <a:cubicBezTo>
                    <a:pt x="5924" y="7699"/>
                    <a:pt x="5918" y="7727"/>
                    <a:pt x="5913" y="7754"/>
                  </a:cubicBezTo>
                  <a:cubicBezTo>
                    <a:pt x="5908" y="7780"/>
                    <a:pt x="5902" y="7805"/>
                    <a:pt x="5897" y="7831"/>
                  </a:cubicBezTo>
                  <a:cubicBezTo>
                    <a:pt x="5886" y="7859"/>
                    <a:pt x="5876" y="7887"/>
                    <a:pt x="5865" y="7915"/>
                  </a:cubicBezTo>
                  <a:lnTo>
                    <a:pt x="5865" y="7997"/>
                  </a:lnTo>
                  <a:cubicBezTo>
                    <a:pt x="5872" y="8022"/>
                    <a:pt x="5879" y="8048"/>
                    <a:pt x="5886" y="8073"/>
                  </a:cubicBezTo>
                  <a:cubicBezTo>
                    <a:pt x="5899" y="8098"/>
                    <a:pt x="5911" y="8122"/>
                    <a:pt x="5924" y="8147"/>
                  </a:cubicBezTo>
                  <a:lnTo>
                    <a:pt x="5972" y="8216"/>
                  </a:lnTo>
                  <a:lnTo>
                    <a:pt x="6020" y="8282"/>
                  </a:lnTo>
                  <a:lnTo>
                    <a:pt x="6069" y="8343"/>
                  </a:lnTo>
                  <a:cubicBezTo>
                    <a:pt x="6092" y="8412"/>
                    <a:pt x="6115" y="8482"/>
                    <a:pt x="6138" y="8551"/>
                  </a:cubicBezTo>
                  <a:lnTo>
                    <a:pt x="6111" y="8572"/>
                  </a:lnTo>
                  <a:cubicBezTo>
                    <a:pt x="6097" y="8576"/>
                    <a:pt x="6083" y="8581"/>
                    <a:pt x="6069" y="8585"/>
                  </a:cubicBezTo>
                  <a:cubicBezTo>
                    <a:pt x="6056" y="8590"/>
                    <a:pt x="6044" y="8594"/>
                    <a:pt x="6031" y="8599"/>
                  </a:cubicBezTo>
                  <a:cubicBezTo>
                    <a:pt x="6020" y="8606"/>
                    <a:pt x="6010" y="8613"/>
                    <a:pt x="5999" y="8620"/>
                  </a:cubicBezTo>
                  <a:cubicBezTo>
                    <a:pt x="6022" y="8623"/>
                    <a:pt x="6046" y="8627"/>
                    <a:pt x="6069" y="8630"/>
                  </a:cubicBezTo>
                  <a:cubicBezTo>
                    <a:pt x="6085" y="8634"/>
                    <a:pt x="6101" y="8639"/>
                    <a:pt x="6117" y="8643"/>
                  </a:cubicBezTo>
                  <a:cubicBezTo>
                    <a:pt x="6131" y="8652"/>
                    <a:pt x="6146" y="8661"/>
                    <a:pt x="6160" y="8670"/>
                  </a:cubicBezTo>
                  <a:cubicBezTo>
                    <a:pt x="6153" y="8687"/>
                    <a:pt x="6145" y="8703"/>
                    <a:pt x="6138" y="8720"/>
                  </a:cubicBezTo>
                  <a:cubicBezTo>
                    <a:pt x="6140" y="8737"/>
                    <a:pt x="6142" y="8753"/>
                    <a:pt x="6144" y="8770"/>
                  </a:cubicBezTo>
                  <a:cubicBezTo>
                    <a:pt x="6156" y="8789"/>
                    <a:pt x="6169" y="8807"/>
                    <a:pt x="6181" y="8826"/>
                  </a:cubicBezTo>
                  <a:cubicBezTo>
                    <a:pt x="6199" y="8842"/>
                    <a:pt x="6217" y="8857"/>
                    <a:pt x="6235" y="8873"/>
                  </a:cubicBezTo>
                  <a:cubicBezTo>
                    <a:pt x="6253" y="8888"/>
                    <a:pt x="6270" y="8903"/>
                    <a:pt x="6288" y="8918"/>
                  </a:cubicBezTo>
                  <a:lnTo>
                    <a:pt x="6352" y="8952"/>
                  </a:lnTo>
                  <a:lnTo>
                    <a:pt x="6465" y="9005"/>
                  </a:lnTo>
                  <a:lnTo>
                    <a:pt x="6583" y="9063"/>
                  </a:lnTo>
                  <a:lnTo>
                    <a:pt x="6706" y="9116"/>
                  </a:lnTo>
                  <a:lnTo>
                    <a:pt x="6781" y="9140"/>
                  </a:lnTo>
                  <a:lnTo>
                    <a:pt x="6867" y="9161"/>
                  </a:lnTo>
                  <a:lnTo>
                    <a:pt x="6958" y="9179"/>
                  </a:lnTo>
                  <a:lnTo>
                    <a:pt x="7043" y="9200"/>
                  </a:lnTo>
                  <a:lnTo>
                    <a:pt x="7134" y="9224"/>
                  </a:lnTo>
                  <a:lnTo>
                    <a:pt x="7220" y="9248"/>
                  </a:lnTo>
                  <a:lnTo>
                    <a:pt x="7290" y="9279"/>
                  </a:lnTo>
                  <a:lnTo>
                    <a:pt x="7343" y="9314"/>
                  </a:lnTo>
                  <a:cubicBezTo>
                    <a:pt x="7357" y="9329"/>
                    <a:pt x="7372" y="9344"/>
                    <a:pt x="7386" y="9359"/>
                  </a:cubicBezTo>
                  <a:cubicBezTo>
                    <a:pt x="7393" y="9376"/>
                    <a:pt x="7401" y="9392"/>
                    <a:pt x="7408" y="9409"/>
                  </a:cubicBezTo>
                  <a:lnTo>
                    <a:pt x="7381" y="9433"/>
                  </a:lnTo>
                  <a:cubicBezTo>
                    <a:pt x="7374" y="9443"/>
                    <a:pt x="7366" y="9454"/>
                    <a:pt x="7359" y="9464"/>
                  </a:cubicBezTo>
                  <a:lnTo>
                    <a:pt x="7333" y="9493"/>
                  </a:lnTo>
                  <a:cubicBezTo>
                    <a:pt x="7317" y="9503"/>
                    <a:pt x="7300" y="9512"/>
                    <a:pt x="7284" y="9522"/>
                  </a:cubicBezTo>
                  <a:lnTo>
                    <a:pt x="7193" y="9546"/>
                  </a:lnTo>
                  <a:lnTo>
                    <a:pt x="7081" y="9559"/>
                  </a:lnTo>
                  <a:lnTo>
                    <a:pt x="6958" y="9562"/>
                  </a:lnTo>
                  <a:lnTo>
                    <a:pt x="6824" y="9559"/>
                  </a:lnTo>
                  <a:lnTo>
                    <a:pt x="6690" y="9551"/>
                  </a:lnTo>
                  <a:lnTo>
                    <a:pt x="6567" y="9546"/>
                  </a:lnTo>
                  <a:lnTo>
                    <a:pt x="6454" y="9538"/>
                  </a:lnTo>
                  <a:lnTo>
                    <a:pt x="6261" y="9525"/>
                  </a:lnTo>
                  <a:lnTo>
                    <a:pt x="6074" y="9493"/>
                  </a:lnTo>
                  <a:lnTo>
                    <a:pt x="5903" y="9454"/>
                  </a:lnTo>
                  <a:lnTo>
                    <a:pt x="5726" y="9401"/>
                  </a:lnTo>
                  <a:lnTo>
                    <a:pt x="5560" y="9351"/>
                  </a:lnTo>
                  <a:lnTo>
                    <a:pt x="5404" y="9295"/>
                  </a:lnTo>
                  <a:lnTo>
                    <a:pt x="5244" y="9245"/>
                  </a:lnTo>
                  <a:lnTo>
                    <a:pt x="5083" y="9250"/>
                  </a:lnTo>
                  <a:cubicBezTo>
                    <a:pt x="5062" y="9248"/>
                    <a:pt x="5040" y="9247"/>
                    <a:pt x="5019" y="9245"/>
                  </a:cubicBezTo>
                  <a:lnTo>
                    <a:pt x="4944" y="9227"/>
                  </a:lnTo>
                  <a:lnTo>
                    <a:pt x="4853" y="9211"/>
                  </a:lnTo>
                  <a:lnTo>
                    <a:pt x="4762" y="9187"/>
                  </a:lnTo>
                  <a:lnTo>
                    <a:pt x="4681" y="9163"/>
                  </a:lnTo>
                  <a:cubicBezTo>
                    <a:pt x="4660" y="9153"/>
                    <a:pt x="4638" y="9144"/>
                    <a:pt x="4617" y="9134"/>
                  </a:cubicBezTo>
                  <a:lnTo>
                    <a:pt x="4585" y="9105"/>
                  </a:lnTo>
                  <a:cubicBezTo>
                    <a:pt x="4581" y="9090"/>
                    <a:pt x="4578" y="9075"/>
                    <a:pt x="4574" y="9060"/>
                  </a:cubicBezTo>
                  <a:cubicBezTo>
                    <a:pt x="4578" y="9042"/>
                    <a:pt x="4581" y="9023"/>
                    <a:pt x="4585" y="9005"/>
                  </a:cubicBezTo>
                  <a:cubicBezTo>
                    <a:pt x="4592" y="8986"/>
                    <a:pt x="4599" y="8966"/>
                    <a:pt x="4606" y="8947"/>
                  </a:cubicBezTo>
                  <a:cubicBezTo>
                    <a:pt x="4617" y="8926"/>
                    <a:pt x="4627" y="8905"/>
                    <a:pt x="4638" y="8884"/>
                  </a:cubicBezTo>
                  <a:cubicBezTo>
                    <a:pt x="4652" y="8863"/>
                    <a:pt x="4667" y="8841"/>
                    <a:pt x="4681" y="8820"/>
                  </a:cubicBezTo>
                  <a:cubicBezTo>
                    <a:pt x="4695" y="8799"/>
                    <a:pt x="4710" y="8778"/>
                    <a:pt x="4724" y="8757"/>
                  </a:cubicBezTo>
                  <a:cubicBezTo>
                    <a:pt x="4735" y="8738"/>
                    <a:pt x="4745" y="8718"/>
                    <a:pt x="4756" y="8699"/>
                  </a:cubicBezTo>
                  <a:cubicBezTo>
                    <a:pt x="4765" y="8681"/>
                    <a:pt x="4774" y="8664"/>
                    <a:pt x="4783" y="8646"/>
                  </a:cubicBezTo>
                  <a:cubicBezTo>
                    <a:pt x="4788" y="8632"/>
                    <a:pt x="4794" y="8618"/>
                    <a:pt x="4799" y="8604"/>
                  </a:cubicBezTo>
                  <a:lnTo>
                    <a:pt x="4676" y="8572"/>
                  </a:lnTo>
                  <a:cubicBezTo>
                    <a:pt x="4647" y="8561"/>
                    <a:pt x="4619" y="8549"/>
                    <a:pt x="4590" y="8538"/>
                  </a:cubicBezTo>
                  <a:cubicBezTo>
                    <a:pt x="4572" y="8526"/>
                    <a:pt x="4555" y="8513"/>
                    <a:pt x="4537" y="8501"/>
                  </a:cubicBezTo>
                  <a:cubicBezTo>
                    <a:pt x="4524" y="8487"/>
                    <a:pt x="4512" y="8473"/>
                    <a:pt x="4499" y="8459"/>
                  </a:cubicBezTo>
                  <a:cubicBezTo>
                    <a:pt x="4495" y="8444"/>
                    <a:pt x="4492" y="8429"/>
                    <a:pt x="4488" y="8414"/>
                  </a:cubicBezTo>
                  <a:lnTo>
                    <a:pt x="4494" y="8366"/>
                  </a:lnTo>
                  <a:cubicBezTo>
                    <a:pt x="4499" y="8349"/>
                    <a:pt x="4505" y="8333"/>
                    <a:pt x="4510" y="8316"/>
                  </a:cubicBezTo>
                  <a:cubicBezTo>
                    <a:pt x="4519" y="8298"/>
                    <a:pt x="4528" y="8281"/>
                    <a:pt x="4537" y="8263"/>
                  </a:cubicBezTo>
                  <a:cubicBezTo>
                    <a:pt x="4546" y="8246"/>
                    <a:pt x="4554" y="8228"/>
                    <a:pt x="4563" y="8211"/>
                  </a:cubicBezTo>
                  <a:cubicBezTo>
                    <a:pt x="4570" y="8192"/>
                    <a:pt x="4578" y="8174"/>
                    <a:pt x="4585" y="8155"/>
                  </a:cubicBezTo>
                  <a:cubicBezTo>
                    <a:pt x="4592" y="8136"/>
                    <a:pt x="4599" y="8116"/>
                    <a:pt x="4606" y="8097"/>
                  </a:cubicBezTo>
                  <a:cubicBezTo>
                    <a:pt x="4608" y="8079"/>
                    <a:pt x="4610" y="8060"/>
                    <a:pt x="4612" y="8042"/>
                  </a:cubicBezTo>
                  <a:cubicBezTo>
                    <a:pt x="4610" y="8023"/>
                    <a:pt x="4608" y="8003"/>
                    <a:pt x="4606" y="7984"/>
                  </a:cubicBezTo>
                  <a:cubicBezTo>
                    <a:pt x="4601" y="7963"/>
                    <a:pt x="4595" y="7941"/>
                    <a:pt x="4590" y="7920"/>
                  </a:cubicBezTo>
                  <a:cubicBezTo>
                    <a:pt x="4588" y="7893"/>
                    <a:pt x="4587" y="7865"/>
                    <a:pt x="4585" y="7838"/>
                  </a:cubicBezTo>
                  <a:lnTo>
                    <a:pt x="4585" y="7746"/>
                  </a:lnTo>
                  <a:cubicBezTo>
                    <a:pt x="4587" y="7713"/>
                    <a:pt x="4588" y="7679"/>
                    <a:pt x="4590" y="7646"/>
                  </a:cubicBezTo>
                  <a:cubicBezTo>
                    <a:pt x="4595" y="7614"/>
                    <a:pt x="4601" y="7583"/>
                    <a:pt x="4606" y="7551"/>
                  </a:cubicBezTo>
                  <a:cubicBezTo>
                    <a:pt x="4613" y="7522"/>
                    <a:pt x="4621" y="7493"/>
                    <a:pt x="4628" y="7464"/>
                  </a:cubicBezTo>
                  <a:cubicBezTo>
                    <a:pt x="4633" y="7417"/>
                    <a:pt x="4639" y="7371"/>
                    <a:pt x="4644" y="7324"/>
                  </a:cubicBezTo>
                  <a:cubicBezTo>
                    <a:pt x="4649" y="7274"/>
                    <a:pt x="4655" y="7223"/>
                    <a:pt x="4660" y="7173"/>
                  </a:cubicBezTo>
                  <a:lnTo>
                    <a:pt x="4660" y="7018"/>
                  </a:lnTo>
                  <a:cubicBezTo>
                    <a:pt x="4658" y="6963"/>
                    <a:pt x="4657" y="6909"/>
                    <a:pt x="4655" y="6854"/>
                  </a:cubicBezTo>
                  <a:cubicBezTo>
                    <a:pt x="4649" y="6800"/>
                    <a:pt x="4644" y="6747"/>
                    <a:pt x="4638" y="6693"/>
                  </a:cubicBezTo>
                  <a:cubicBezTo>
                    <a:pt x="4636" y="6642"/>
                    <a:pt x="4635" y="6591"/>
                    <a:pt x="4633" y="6540"/>
                  </a:cubicBezTo>
                  <a:cubicBezTo>
                    <a:pt x="4631" y="6492"/>
                    <a:pt x="4630" y="6443"/>
                    <a:pt x="4628" y="6395"/>
                  </a:cubicBezTo>
                  <a:lnTo>
                    <a:pt x="4628" y="6310"/>
                  </a:lnTo>
                  <a:cubicBezTo>
                    <a:pt x="4630" y="6282"/>
                    <a:pt x="4631" y="6254"/>
                    <a:pt x="4633" y="6226"/>
                  </a:cubicBezTo>
                  <a:cubicBezTo>
                    <a:pt x="4637" y="6197"/>
                    <a:pt x="4640" y="6168"/>
                    <a:pt x="4644" y="6139"/>
                  </a:cubicBezTo>
                  <a:cubicBezTo>
                    <a:pt x="4649" y="6111"/>
                    <a:pt x="4655" y="6082"/>
                    <a:pt x="4660" y="6054"/>
                  </a:cubicBezTo>
                  <a:cubicBezTo>
                    <a:pt x="4665" y="6025"/>
                    <a:pt x="4671" y="5996"/>
                    <a:pt x="4676" y="5967"/>
                  </a:cubicBezTo>
                  <a:lnTo>
                    <a:pt x="4676" y="5891"/>
                  </a:lnTo>
                  <a:cubicBezTo>
                    <a:pt x="4672" y="5866"/>
                    <a:pt x="4669" y="5842"/>
                    <a:pt x="4665" y="5817"/>
                  </a:cubicBezTo>
                  <a:lnTo>
                    <a:pt x="4638" y="5751"/>
                  </a:lnTo>
                  <a:cubicBezTo>
                    <a:pt x="4620" y="5732"/>
                    <a:pt x="4603" y="5712"/>
                    <a:pt x="4585" y="5693"/>
                  </a:cubicBezTo>
                  <a:lnTo>
                    <a:pt x="4585" y="5709"/>
                  </a:lnTo>
                  <a:cubicBezTo>
                    <a:pt x="4572" y="5719"/>
                    <a:pt x="4560" y="5730"/>
                    <a:pt x="4547" y="5740"/>
                  </a:cubicBezTo>
                  <a:cubicBezTo>
                    <a:pt x="4535" y="5755"/>
                    <a:pt x="4522" y="5770"/>
                    <a:pt x="4510" y="5785"/>
                  </a:cubicBezTo>
                  <a:cubicBezTo>
                    <a:pt x="4503" y="5799"/>
                    <a:pt x="4495" y="5813"/>
                    <a:pt x="4488" y="5827"/>
                  </a:cubicBezTo>
                  <a:cubicBezTo>
                    <a:pt x="4485" y="5842"/>
                    <a:pt x="4481" y="5857"/>
                    <a:pt x="4478" y="5872"/>
                  </a:cubicBezTo>
                  <a:cubicBezTo>
                    <a:pt x="4467" y="5876"/>
                    <a:pt x="4457" y="5881"/>
                    <a:pt x="4446" y="5885"/>
                  </a:cubicBezTo>
                  <a:lnTo>
                    <a:pt x="4408" y="5914"/>
                  </a:lnTo>
                  <a:lnTo>
                    <a:pt x="4371" y="5954"/>
                  </a:lnTo>
                  <a:cubicBezTo>
                    <a:pt x="4357" y="5970"/>
                    <a:pt x="4342" y="5986"/>
                    <a:pt x="4328" y="6002"/>
                  </a:cubicBezTo>
                  <a:cubicBezTo>
                    <a:pt x="4312" y="6020"/>
                    <a:pt x="4296" y="6039"/>
                    <a:pt x="4280" y="6057"/>
                  </a:cubicBezTo>
                  <a:lnTo>
                    <a:pt x="4237" y="6112"/>
                  </a:lnTo>
                  <a:cubicBezTo>
                    <a:pt x="4226" y="6130"/>
                    <a:pt x="4216" y="6147"/>
                    <a:pt x="4205" y="6165"/>
                  </a:cubicBezTo>
                  <a:cubicBezTo>
                    <a:pt x="4191" y="6182"/>
                    <a:pt x="4176" y="6198"/>
                    <a:pt x="4162" y="6215"/>
                  </a:cubicBezTo>
                  <a:cubicBezTo>
                    <a:pt x="4123" y="6263"/>
                    <a:pt x="4083" y="6310"/>
                    <a:pt x="4044" y="6358"/>
                  </a:cubicBezTo>
                  <a:cubicBezTo>
                    <a:pt x="3999" y="6405"/>
                    <a:pt x="3955" y="6453"/>
                    <a:pt x="3910" y="6500"/>
                  </a:cubicBezTo>
                  <a:lnTo>
                    <a:pt x="3787" y="6646"/>
                  </a:lnTo>
                  <a:cubicBezTo>
                    <a:pt x="3751" y="6693"/>
                    <a:pt x="3716" y="6741"/>
                    <a:pt x="3680" y="6788"/>
                  </a:cubicBezTo>
                  <a:cubicBezTo>
                    <a:pt x="3653" y="6834"/>
                    <a:pt x="3626" y="6879"/>
                    <a:pt x="3599" y="6925"/>
                  </a:cubicBezTo>
                  <a:lnTo>
                    <a:pt x="3599" y="6928"/>
                  </a:lnTo>
                  <a:lnTo>
                    <a:pt x="3599" y="6931"/>
                  </a:lnTo>
                  <a:cubicBezTo>
                    <a:pt x="3601" y="6933"/>
                    <a:pt x="3603" y="6934"/>
                    <a:pt x="3605" y="6936"/>
                  </a:cubicBezTo>
                  <a:lnTo>
                    <a:pt x="3605" y="6941"/>
                  </a:lnTo>
                  <a:cubicBezTo>
                    <a:pt x="3610" y="6945"/>
                    <a:pt x="3616" y="6948"/>
                    <a:pt x="3621" y="6952"/>
                  </a:cubicBezTo>
                  <a:cubicBezTo>
                    <a:pt x="3601" y="6948"/>
                    <a:pt x="3582" y="6945"/>
                    <a:pt x="3562" y="6941"/>
                  </a:cubicBezTo>
                  <a:cubicBezTo>
                    <a:pt x="3553" y="6960"/>
                    <a:pt x="3544" y="6978"/>
                    <a:pt x="3535" y="6997"/>
                  </a:cubicBezTo>
                  <a:lnTo>
                    <a:pt x="3492" y="7052"/>
                  </a:lnTo>
                  <a:cubicBezTo>
                    <a:pt x="3480" y="7069"/>
                    <a:pt x="3467" y="7085"/>
                    <a:pt x="3455" y="7102"/>
                  </a:cubicBezTo>
                  <a:lnTo>
                    <a:pt x="3407" y="7150"/>
                  </a:lnTo>
                  <a:cubicBezTo>
                    <a:pt x="3394" y="7161"/>
                    <a:pt x="3382" y="7173"/>
                    <a:pt x="3369" y="7184"/>
                  </a:cubicBezTo>
                  <a:lnTo>
                    <a:pt x="3348" y="7226"/>
                  </a:lnTo>
                  <a:lnTo>
                    <a:pt x="3348" y="7266"/>
                  </a:lnTo>
                  <a:lnTo>
                    <a:pt x="3348" y="7308"/>
                  </a:lnTo>
                  <a:cubicBezTo>
                    <a:pt x="3351" y="7320"/>
                    <a:pt x="3355" y="7333"/>
                    <a:pt x="3358" y="7345"/>
                  </a:cubicBezTo>
                  <a:cubicBezTo>
                    <a:pt x="3355" y="7356"/>
                    <a:pt x="3351" y="7366"/>
                    <a:pt x="3348" y="7377"/>
                  </a:cubicBezTo>
                  <a:cubicBezTo>
                    <a:pt x="3330" y="7409"/>
                    <a:pt x="3312" y="7442"/>
                    <a:pt x="3294" y="7474"/>
                  </a:cubicBezTo>
                  <a:cubicBezTo>
                    <a:pt x="3271" y="7508"/>
                    <a:pt x="3247" y="7541"/>
                    <a:pt x="3224" y="7575"/>
                  </a:cubicBezTo>
                  <a:lnTo>
                    <a:pt x="3160" y="7672"/>
                  </a:lnTo>
                  <a:cubicBezTo>
                    <a:pt x="3142" y="7705"/>
                    <a:pt x="3125" y="7737"/>
                    <a:pt x="3107" y="7770"/>
                  </a:cubicBezTo>
                  <a:cubicBezTo>
                    <a:pt x="3093" y="7803"/>
                    <a:pt x="3078" y="7835"/>
                    <a:pt x="3064" y="7868"/>
                  </a:cubicBezTo>
                  <a:lnTo>
                    <a:pt x="3037" y="7970"/>
                  </a:lnTo>
                  <a:lnTo>
                    <a:pt x="3037" y="8076"/>
                  </a:lnTo>
                  <a:cubicBezTo>
                    <a:pt x="3048" y="8113"/>
                    <a:pt x="3058" y="8150"/>
                    <a:pt x="3069" y="8187"/>
                  </a:cubicBezTo>
                  <a:cubicBezTo>
                    <a:pt x="3073" y="8206"/>
                    <a:pt x="3076" y="8226"/>
                    <a:pt x="3080" y="8245"/>
                  </a:cubicBezTo>
                  <a:cubicBezTo>
                    <a:pt x="3075" y="8264"/>
                    <a:pt x="3069" y="8284"/>
                    <a:pt x="3064" y="8303"/>
                  </a:cubicBezTo>
                  <a:cubicBezTo>
                    <a:pt x="3053" y="8321"/>
                    <a:pt x="3043" y="8338"/>
                    <a:pt x="3032" y="8356"/>
                  </a:cubicBezTo>
                  <a:cubicBezTo>
                    <a:pt x="3018" y="8374"/>
                    <a:pt x="3003" y="8391"/>
                    <a:pt x="2989" y="8409"/>
                  </a:cubicBezTo>
                  <a:cubicBezTo>
                    <a:pt x="2980" y="8425"/>
                    <a:pt x="2971" y="8440"/>
                    <a:pt x="2962" y="8456"/>
                  </a:cubicBezTo>
                  <a:cubicBezTo>
                    <a:pt x="2955" y="8469"/>
                    <a:pt x="2948" y="8483"/>
                    <a:pt x="2941" y="8496"/>
                  </a:cubicBezTo>
                  <a:cubicBezTo>
                    <a:pt x="2943" y="8507"/>
                    <a:pt x="2944" y="8519"/>
                    <a:pt x="2946" y="8530"/>
                  </a:cubicBezTo>
                  <a:lnTo>
                    <a:pt x="3198" y="8767"/>
                  </a:lnTo>
                  <a:lnTo>
                    <a:pt x="3198" y="8836"/>
                  </a:lnTo>
                  <a:lnTo>
                    <a:pt x="3171" y="8884"/>
                  </a:lnTo>
                  <a:lnTo>
                    <a:pt x="3133" y="8934"/>
                  </a:lnTo>
                  <a:cubicBezTo>
                    <a:pt x="3119" y="8952"/>
                    <a:pt x="3105" y="8971"/>
                    <a:pt x="3091" y="8989"/>
                  </a:cubicBezTo>
                  <a:cubicBezTo>
                    <a:pt x="3078" y="9008"/>
                    <a:pt x="3066" y="9026"/>
                    <a:pt x="3053" y="9045"/>
                  </a:cubicBezTo>
                  <a:cubicBezTo>
                    <a:pt x="3041" y="9062"/>
                    <a:pt x="3028" y="9080"/>
                    <a:pt x="3016" y="9097"/>
                  </a:cubicBezTo>
                  <a:cubicBezTo>
                    <a:pt x="3009" y="9113"/>
                    <a:pt x="3001" y="9129"/>
                    <a:pt x="2994" y="9145"/>
                  </a:cubicBezTo>
                  <a:cubicBezTo>
                    <a:pt x="2996" y="9158"/>
                    <a:pt x="2997" y="9171"/>
                    <a:pt x="2999" y="9184"/>
                  </a:cubicBezTo>
                  <a:cubicBezTo>
                    <a:pt x="3013" y="9213"/>
                    <a:pt x="3028" y="9243"/>
                    <a:pt x="3042" y="9272"/>
                  </a:cubicBezTo>
                  <a:lnTo>
                    <a:pt x="3107" y="9364"/>
                  </a:lnTo>
                  <a:lnTo>
                    <a:pt x="3176" y="9454"/>
                  </a:lnTo>
                  <a:cubicBezTo>
                    <a:pt x="3197" y="9486"/>
                    <a:pt x="3219" y="9517"/>
                    <a:pt x="3240" y="9549"/>
                  </a:cubicBezTo>
                  <a:cubicBezTo>
                    <a:pt x="3256" y="9581"/>
                    <a:pt x="3273" y="9612"/>
                    <a:pt x="3289" y="9644"/>
                  </a:cubicBezTo>
                  <a:cubicBezTo>
                    <a:pt x="3300" y="9676"/>
                    <a:pt x="3310" y="9709"/>
                    <a:pt x="3321" y="9741"/>
                  </a:cubicBezTo>
                  <a:cubicBezTo>
                    <a:pt x="3323" y="9774"/>
                    <a:pt x="3324" y="9806"/>
                    <a:pt x="3326" y="9839"/>
                  </a:cubicBezTo>
                  <a:cubicBezTo>
                    <a:pt x="3317" y="9872"/>
                    <a:pt x="3308" y="9906"/>
                    <a:pt x="3299" y="9939"/>
                  </a:cubicBezTo>
                  <a:lnTo>
                    <a:pt x="3160" y="9974"/>
                  </a:lnTo>
                  <a:lnTo>
                    <a:pt x="3016" y="9992"/>
                  </a:lnTo>
                  <a:lnTo>
                    <a:pt x="2855" y="10000"/>
                  </a:lnTo>
                  <a:lnTo>
                    <a:pt x="2700" y="9997"/>
                  </a:lnTo>
                  <a:lnTo>
                    <a:pt x="2539" y="9979"/>
                  </a:lnTo>
                  <a:lnTo>
                    <a:pt x="2384" y="9955"/>
                  </a:lnTo>
                  <a:lnTo>
                    <a:pt x="2239" y="9921"/>
                  </a:lnTo>
                  <a:lnTo>
                    <a:pt x="2105" y="9881"/>
                  </a:lnTo>
                  <a:cubicBezTo>
                    <a:pt x="2066" y="9865"/>
                    <a:pt x="2026" y="9850"/>
                    <a:pt x="1987" y="9834"/>
                  </a:cubicBezTo>
                  <a:lnTo>
                    <a:pt x="1901" y="9781"/>
                  </a:lnTo>
                  <a:lnTo>
                    <a:pt x="1837" y="9723"/>
                  </a:lnTo>
                  <a:lnTo>
                    <a:pt x="1837" y="9514"/>
                  </a:lnTo>
                  <a:cubicBezTo>
                    <a:pt x="1828" y="9503"/>
                    <a:pt x="1819" y="9491"/>
                    <a:pt x="1810" y="9480"/>
                  </a:cubicBezTo>
                  <a:cubicBezTo>
                    <a:pt x="1798" y="9465"/>
                    <a:pt x="1785" y="9450"/>
                    <a:pt x="1773" y="9435"/>
                  </a:cubicBezTo>
                  <a:cubicBezTo>
                    <a:pt x="1764" y="9417"/>
                    <a:pt x="1755" y="9400"/>
                    <a:pt x="1746" y="9382"/>
                  </a:cubicBezTo>
                  <a:lnTo>
                    <a:pt x="1725" y="9316"/>
                  </a:lnTo>
                  <a:lnTo>
                    <a:pt x="1725" y="9248"/>
                  </a:lnTo>
                  <a:cubicBezTo>
                    <a:pt x="1732" y="9224"/>
                    <a:pt x="1739" y="9201"/>
                    <a:pt x="1746" y="9177"/>
                  </a:cubicBezTo>
                  <a:cubicBezTo>
                    <a:pt x="1751" y="9160"/>
                    <a:pt x="1757" y="9143"/>
                    <a:pt x="1762" y="9126"/>
                  </a:cubicBezTo>
                  <a:lnTo>
                    <a:pt x="1762" y="9071"/>
                  </a:lnTo>
                  <a:cubicBezTo>
                    <a:pt x="1755" y="9052"/>
                    <a:pt x="1748" y="9032"/>
                    <a:pt x="1741" y="9013"/>
                  </a:cubicBezTo>
                  <a:cubicBezTo>
                    <a:pt x="1736" y="8993"/>
                    <a:pt x="1730" y="8972"/>
                    <a:pt x="1725" y="8952"/>
                  </a:cubicBezTo>
                  <a:cubicBezTo>
                    <a:pt x="1721" y="8929"/>
                    <a:pt x="1718" y="8907"/>
                    <a:pt x="1714" y="8884"/>
                  </a:cubicBezTo>
                  <a:lnTo>
                    <a:pt x="1714" y="8810"/>
                  </a:lnTo>
                  <a:cubicBezTo>
                    <a:pt x="1721" y="8784"/>
                    <a:pt x="1728" y="8759"/>
                    <a:pt x="1735" y="8733"/>
                  </a:cubicBezTo>
                  <a:lnTo>
                    <a:pt x="1762" y="8667"/>
                  </a:lnTo>
                  <a:cubicBezTo>
                    <a:pt x="1775" y="8647"/>
                    <a:pt x="1787" y="8626"/>
                    <a:pt x="1800" y="8606"/>
                  </a:cubicBezTo>
                  <a:cubicBezTo>
                    <a:pt x="1812" y="8586"/>
                    <a:pt x="1825" y="8566"/>
                    <a:pt x="1837" y="8546"/>
                  </a:cubicBezTo>
                  <a:cubicBezTo>
                    <a:pt x="1848" y="8521"/>
                    <a:pt x="1858" y="8497"/>
                    <a:pt x="1869" y="8472"/>
                  </a:cubicBezTo>
                  <a:lnTo>
                    <a:pt x="1869" y="7820"/>
                  </a:lnTo>
                  <a:lnTo>
                    <a:pt x="1998" y="7020"/>
                  </a:lnTo>
                  <a:cubicBezTo>
                    <a:pt x="2085" y="6872"/>
                    <a:pt x="2173" y="6725"/>
                    <a:pt x="2260" y="6577"/>
                  </a:cubicBezTo>
                  <a:cubicBezTo>
                    <a:pt x="2265" y="6458"/>
                    <a:pt x="2271" y="6340"/>
                    <a:pt x="2276" y="6221"/>
                  </a:cubicBezTo>
                  <a:lnTo>
                    <a:pt x="2453" y="5735"/>
                  </a:lnTo>
                  <a:lnTo>
                    <a:pt x="2501" y="5606"/>
                  </a:lnTo>
                  <a:cubicBezTo>
                    <a:pt x="2514" y="5565"/>
                    <a:pt x="2526" y="5525"/>
                    <a:pt x="2539" y="5484"/>
                  </a:cubicBezTo>
                  <a:cubicBezTo>
                    <a:pt x="2546" y="5444"/>
                    <a:pt x="2553" y="5403"/>
                    <a:pt x="2560" y="5363"/>
                  </a:cubicBezTo>
                  <a:cubicBezTo>
                    <a:pt x="2571" y="5324"/>
                    <a:pt x="2581" y="5286"/>
                    <a:pt x="2592" y="5247"/>
                  </a:cubicBezTo>
                  <a:lnTo>
                    <a:pt x="2598" y="5202"/>
                  </a:lnTo>
                  <a:lnTo>
                    <a:pt x="2592" y="5154"/>
                  </a:lnTo>
                  <a:cubicBezTo>
                    <a:pt x="2590" y="5138"/>
                    <a:pt x="2589" y="5123"/>
                    <a:pt x="2587" y="5107"/>
                  </a:cubicBezTo>
                  <a:lnTo>
                    <a:pt x="2587" y="5059"/>
                  </a:lnTo>
                  <a:cubicBezTo>
                    <a:pt x="2596" y="5044"/>
                    <a:pt x="2605" y="5030"/>
                    <a:pt x="2614" y="5015"/>
                  </a:cubicBezTo>
                  <a:lnTo>
                    <a:pt x="2592" y="5015"/>
                  </a:lnTo>
                  <a:lnTo>
                    <a:pt x="2587" y="5015"/>
                  </a:lnTo>
                  <a:lnTo>
                    <a:pt x="2582" y="5015"/>
                  </a:lnTo>
                  <a:lnTo>
                    <a:pt x="2582" y="5020"/>
                  </a:lnTo>
                  <a:lnTo>
                    <a:pt x="2571" y="5020"/>
                  </a:lnTo>
                  <a:lnTo>
                    <a:pt x="2571" y="5015"/>
                  </a:lnTo>
                  <a:cubicBezTo>
                    <a:pt x="2569" y="5014"/>
                    <a:pt x="2568" y="5013"/>
                    <a:pt x="2566" y="5012"/>
                  </a:cubicBezTo>
                  <a:cubicBezTo>
                    <a:pt x="2564" y="5009"/>
                    <a:pt x="2562" y="5007"/>
                    <a:pt x="2560" y="5004"/>
                  </a:cubicBezTo>
                  <a:lnTo>
                    <a:pt x="2566" y="4980"/>
                  </a:lnTo>
                  <a:cubicBezTo>
                    <a:pt x="2559" y="4975"/>
                    <a:pt x="2551" y="4969"/>
                    <a:pt x="2544" y="4964"/>
                  </a:cubicBezTo>
                  <a:lnTo>
                    <a:pt x="2517" y="4946"/>
                  </a:lnTo>
                  <a:cubicBezTo>
                    <a:pt x="2503" y="4942"/>
                    <a:pt x="2489" y="4937"/>
                    <a:pt x="2475" y="4933"/>
                  </a:cubicBezTo>
                  <a:cubicBezTo>
                    <a:pt x="2464" y="4928"/>
                    <a:pt x="2453" y="4922"/>
                    <a:pt x="2442" y="4917"/>
                  </a:cubicBezTo>
                  <a:cubicBezTo>
                    <a:pt x="2435" y="4913"/>
                    <a:pt x="2428" y="4908"/>
                    <a:pt x="2421" y="4904"/>
                  </a:cubicBezTo>
                  <a:lnTo>
                    <a:pt x="2421" y="4605"/>
                  </a:lnTo>
                  <a:cubicBezTo>
                    <a:pt x="2425" y="4443"/>
                    <a:pt x="2428" y="4282"/>
                    <a:pt x="2432" y="4120"/>
                  </a:cubicBezTo>
                  <a:cubicBezTo>
                    <a:pt x="2439" y="4085"/>
                    <a:pt x="2446" y="4049"/>
                    <a:pt x="2453" y="4014"/>
                  </a:cubicBezTo>
                  <a:cubicBezTo>
                    <a:pt x="2451" y="3980"/>
                    <a:pt x="2450" y="3945"/>
                    <a:pt x="2448" y="3911"/>
                  </a:cubicBezTo>
                  <a:cubicBezTo>
                    <a:pt x="2443" y="3877"/>
                    <a:pt x="2437" y="3842"/>
                    <a:pt x="2432" y="3808"/>
                  </a:cubicBezTo>
                  <a:cubicBezTo>
                    <a:pt x="2425" y="3773"/>
                    <a:pt x="2417" y="3738"/>
                    <a:pt x="2410" y="3703"/>
                  </a:cubicBezTo>
                  <a:cubicBezTo>
                    <a:pt x="2414" y="3668"/>
                    <a:pt x="2417" y="3632"/>
                    <a:pt x="2421" y="3597"/>
                  </a:cubicBezTo>
                  <a:cubicBezTo>
                    <a:pt x="2425" y="3558"/>
                    <a:pt x="2428" y="3520"/>
                    <a:pt x="2432" y="3481"/>
                  </a:cubicBezTo>
                  <a:cubicBezTo>
                    <a:pt x="2437" y="3441"/>
                    <a:pt x="2443" y="3402"/>
                    <a:pt x="2448" y="3362"/>
                  </a:cubicBezTo>
                  <a:cubicBezTo>
                    <a:pt x="2450" y="3321"/>
                    <a:pt x="2451" y="3279"/>
                    <a:pt x="2453" y="3238"/>
                  </a:cubicBezTo>
                  <a:cubicBezTo>
                    <a:pt x="2451" y="3199"/>
                    <a:pt x="2450" y="3161"/>
                    <a:pt x="2448" y="3122"/>
                  </a:cubicBezTo>
                  <a:lnTo>
                    <a:pt x="2421" y="3017"/>
                  </a:lnTo>
                  <a:cubicBezTo>
                    <a:pt x="2401" y="2912"/>
                    <a:pt x="2382" y="2808"/>
                    <a:pt x="2362" y="2703"/>
                  </a:cubicBezTo>
                  <a:cubicBezTo>
                    <a:pt x="2358" y="2720"/>
                    <a:pt x="2355" y="2736"/>
                    <a:pt x="2351" y="2753"/>
                  </a:cubicBezTo>
                  <a:lnTo>
                    <a:pt x="2314" y="2790"/>
                  </a:lnTo>
                  <a:cubicBezTo>
                    <a:pt x="2303" y="2800"/>
                    <a:pt x="2293" y="2811"/>
                    <a:pt x="2282" y="2821"/>
                  </a:cubicBezTo>
                  <a:lnTo>
                    <a:pt x="2255" y="2848"/>
                  </a:lnTo>
                  <a:cubicBezTo>
                    <a:pt x="2250" y="2858"/>
                    <a:pt x="2244" y="2867"/>
                    <a:pt x="2239" y="2877"/>
                  </a:cubicBezTo>
                  <a:cubicBezTo>
                    <a:pt x="2238" y="2886"/>
                    <a:pt x="2237" y="2894"/>
                    <a:pt x="2236" y="2903"/>
                  </a:cubicBezTo>
                  <a:lnTo>
                    <a:pt x="2217" y="2922"/>
                  </a:lnTo>
                  <a:cubicBezTo>
                    <a:pt x="2206" y="2933"/>
                    <a:pt x="2196" y="2945"/>
                    <a:pt x="2185" y="2956"/>
                  </a:cubicBezTo>
                  <a:lnTo>
                    <a:pt x="2148" y="2996"/>
                  </a:lnTo>
                  <a:cubicBezTo>
                    <a:pt x="2141" y="3011"/>
                    <a:pt x="2133" y="3025"/>
                    <a:pt x="2126" y="3040"/>
                  </a:cubicBezTo>
                  <a:lnTo>
                    <a:pt x="2105" y="3088"/>
                  </a:lnTo>
                  <a:cubicBezTo>
                    <a:pt x="2101" y="3100"/>
                    <a:pt x="2098" y="3113"/>
                    <a:pt x="2094" y="3125"/>
                  </a:cubicBezTo>
                  <a:cubicBezTo>
                    <a:pt x="2092" y="3135"/>
                    <a:pt x="2091" y="3144"/>
                    <a:pt x="2089" y="3154"/>
                  </a:cubicBezTo>
                  <a:cubicBezTo>
                    <a:pt x="2085" y="3157"/>
                    <a:pt x="2082" y="3161"/>
                    <a:pt x="2078" y="3164"/>
                  </a:cubicBezTo>
                  <a:lnTo>
                    <a:pt x="1971" y="3215"/>
                  </a:lnTo>
                  <a:lnTo>
                    <a:pt x="1869" y="3257"/>
                  </a:lnTo>
                  <a:lnTo>
                    <a:pt x="1773" y="3296"/>
                  </a:lnTo>
                  <a:cubicBezTo>
                    <a:pt x="1741" y="3308"/>
                    <a:pt x="1708" y="3319"/>
                    <a:pt x="1676" y="3331"/>
                  </a:cubicBezTo>
                  <a:lnTo>
                    <a:pt x="1559" y="3362"/>
                  </a:lnTo>
                  <a:lnTo>
                    <a:pt x="1414" y="3389"/>
                  </a:lnTo>
                  <a:lnTo>
                    <a:pt x="1296" y="3399"/>
                  </a:lnTo>
                  <a:lnTo>
                    <a:pt x="1194" y="3391"/>
                  </a:lnTo>
                  <a:lnTo>
                    <a:pt x="1093" y="3376"/>
                  </a:lnTo>
                  <a:lnTo>
                    <a:pt x="1007" y="3344"/>
                  </a:lnTo>
                  <a:cubicBezTo>
                    <a:pt x="978" y="3333"/>
                    <a:pt x="950" y="3321"/>
                    <a:pt x="921" y="3310"/>
                  </a:cubicBezTo>
                  <a:cubicBezTo>
                    <a:pt x="896" y="3297"/>
                    <a:pt x="871" y="3283"/>
                    <a:pt x="846" y="3270"/>
                  </a:cubicBezTo>
                  <a:lnTo>
                    <a:pt x="777" y="3225"/>
                  </a:lnTo>
                  <a:cubicBezTo>
                    <a:pt x="757" y="3211"/>
                    <a:pt x="738" y="3197"/>
                    <a:pt x="718" y="3183"/>
                  </a:cubicBezTo>
                  <a:cubicBezTo>
                    <a:pt x="700" y="3171"/>
                    <a:pt x="682" y="3158"/>
                    <a:pt x="664" y="3146"/>
                  </a:cubicBezTo>
                  <a:cubicBezTo>
                    <a:pt x="650" y="3135"/>
                    <a:pt x="635" y="3125"/>
                    <a:pt x="621" y="3114"/>
                  </a:cubicBezTo>
                  <a:cubicBezTo>
                    <a:pt x="609" y="3108"/>
                    <a:pt x="596" y="3102"/>
                    <a:pt x="584" y="3096"/>
                  </a:cubicBezTo>
                  <a:cubicBezTo>
                    <a:pt x="548" y="3075"/>
                    <a:pt x="513" y="3053"/>
                    <a:pt x="477" y="3032"/>
                  </a:cubicBezTo>
                  <a:lnTo>
                    <a:pt x="386" y="2959"/>
                  </a:lnTo>
                  <a:lnTo>
                    <a:pt x="311" y="2869"/>
                  </a:lnTo>
                  <a:cubicBezTo>
                    <a:pt x="293" y="2837"/>
                    <a:pt x="275" y="2806"/>
                    <a:pt x="257" y="2774"/>
                  </a:cubicBezTo>
                  <a:cubicBezTo>
                    <a:pt x="243" y="2739"/>
                    <a:pt x="228" y="2703"/>
                    <a:pt x="214" y="2668"/>
                  </a:cubicBezTo>
                  <a:cubicBezTo>
                    <a:pt x="209" y="2631"/>
                    <a:pt x="203" y="2594"/>
                    <a:pt x="198" y="2557"/>
                  </a:cubicBezTo>
                  <a:lnTo>
                    <a:pt x="198" y="2449"/>
                  </a:lnTo>
                  <a:lnTo>
                    <a:pt x="225" y="2341"/>
                  </a:lnTo>
                  <a:cubicBezTo>
                    <a:pt x="230" y="2324"/>
                    <a:pt x="236" y="2308"/>
                    <a:pt x="241" y="2291"/>
                  </a:cubicBezTo>
                  <a:cubicBezTo>
                    <a:pt x="239" y="2275"/>
                    <a:pt x="238" y="2259"/>
                    <a:pt x="236" y="2243"/>
                  </a:cubicBezTo>
                  <a:lnTo>
                    <a:pt x="236" y="2196"/>
                  </a:lnTo>
                  <a:lnTo>
                    <a:pt x="236" y="2151"/>
                  </a:lnTo>
                  <a:cubicBezTo>
                    <a:pt x="239" y="2139"/>
                    <a:pt x="243" y="2126"/>
                    <a:pt x="246" y="2114"/>
                  </a:cubicBezTo>
                  <a:cubicBezTo>
                    <a:pt x="228" y="2087"/>
                    <a:pt x="211" y="2059"/>
                    <a:pt x="193" y="2032"/>
                  </a:cubicBezTo>
                  <a:cubicBezTo>
                    <a:pt x="172" y="2002"/>
                    <a:pt x="150" y="1972"/>
                    <a:pt x="129" y="1942"/>
                  </a:cubicBezTo>
                  <a:cubicBezTo>
                    <a:pt x="111" y="1911"/>
                    <a:pt x="93" y="1881"/>
                    <a:pt x="75" y="1850"/>
                  </a:cubicBezTo>
                  <a:lnTo>
                    <a:pt x="27" y="1760"/>
                  </a:lnTo>
                  <a:cubicBezTo>
                    <a:pt x="18" y="1730"/>
                    <a:pt x="9" y="1701"/>
                    <a:pt x="0" y="1671"/>
                  </a:cubicBezTo>
                  <a:lnTo>
                    <a:pt x="107" y="1618"/>
                  </a:lnTo>
                  <a:lnTo>
                    <a:pt x="257" y="1576"/>
                  </a:lnTo>
                  <a:lnTo>
                    <a:pt x="412" y="1541"/>
                  </a:lnTo>
                  <a:lnTo>
                    <a:pt x="595" y="1518"/>
                  </a:lnTo>
                  <a:lnTo>
                    <a:pt x="777" y="1507"/>
                  </a:lnTo>
                  <a:cubicBezTo>
                    <a:pt x="793" y="1512"/>
                    <a:pt x="809" y="1518"/>
                    <a:pt x="825" y="1523"/>
                  </a:cubicBezTo>
                  <a:cubicBezTo>
                    <a:pt x="843" y="1526"/>
                    <a:pt x="860" y="1530"/>
                    <a:pt x="878" y="1533"/>
                  </a:cubicBezTo>
                  <a:cubicBezTo>
                    <a:pt x="898" y="1536"/>
                    <a:pt x="917" y="1538"/>
                    <a:pt x="937" y="1541"/>
                  </a:cubicBezTo>
                  <a:cubicBezTo>
                    <a:pt x="955" y="1545"/>
                    <a:pt x="973" y="1550"/>
                    <a:pt x="991" y="1554"/>
                  </a:cubicBezTo>
                  <a:cubicBezTo>
                    <a:pt x="1007" y="1561"/>
                    <a:pt x="1023" y="1569"/>
                    <a:pt x="1039" y="1576"/>
                  </a:cubicBezTo>
                  <a:lnTo>
                    <a:pt x="1093" y="1615"/>
                  </a:lnTo>
                  <a:cubicBezTo>
                    <a:pt x="1105" y="1630"/>
                    <a:pt x="1118" y="1645"/>
                    <a:pt x="1130" y="1660"/>
                  </a:cubicBezTo>
                  <a:lnTo>
                    <a:pt x="1087" y="1694"/>
                  </a:lnTo>
                  <a:cubicBezTo>
                    <a:pt x="1082" y="1706"/>
                    <a:pt x="1076" y="1717"/>
                    <a:pt x="1071" y="1729"/>
                  </a:cubicBezTo>
                  <a:cubicBezTo>
                    <a:pt x="1076" y="1740"/>
                    <a:pt x="1082" y="1752"/>
                    <a:pt x="1087" y="1763"/>
                  </a:cubicBezTo>
                  <a:cubicBezTo>
                    <a:pt x="1092" y="1774"/>
                    <a:pt x="1098" y="1786"/>
                    <a:pt x="1103" y="1797"/>
                  </a:cubicBezTo>
                  <a:cubicBezTo>
                    <a:pt x="1107" y="1809"/>
                    <a:pt x="1110" y="1822"/>
                    <a:pt x="1114" y="1834"/>
                  </a:cubicBezTo>
                  <a:cubicBezTo>
                    <a:pt x="1112" y="1846"/>
                    <a:pt x="1111" y="1859"/>
                    <a:pt x="1109" y="1871"/>
                  </a:cubicBezTo>
                  <a:cubicBezTo>
                    <a:pt x="1096" y="1885"/>
                    <a:pt x="1084" y="1899"/>
                    <a:pt x="1071" y="1913"/>
                  </a:cubicBezTo>
                  <a:lnTo>
                    <a:pt x="900" y="1948"/>
                  </a:lnTo>
                  <a:lnTo>
                    <a:pt x="900" y="1985"/>
                  </a:lnTo>
                  <a:cubicBezTo>
                    <a:pt x="902" y="1997"/>
                    <a:pt x="903" y="2010"/>
                    <a:pt x="905" y="2022"/>
                  </a:cubicBezTo>
                  <a:cubicBezTo>
                    <a:pt x="909" y="2036"/>
                    <a:pt x="912" y="2050"/>
                    <a:pt x="916" y="2064"/>
                  </a:cubicBezTo>
                  <a:lnTo>
                    <a:pt x="916" y="2103"/>
                  </a:lnTo>
                  <a:cubicBezTo>
                    <a:pt x="912" y="2116"/>
                    <a:pt x="909" y="2130"/>
                    <a:pt x="905" y="2143"/>
                  </a:cubicBezTo>
                  <a:cubicBezTo>
                    <a:pt x="900" y="2154"/>
                    <a:pt x="894" y="2164"/>
                    <a:pt x="889" y="2175"/>
                  </a:cubicBezTo>
                  <a:cubicBezTo>
                    <a:pt x="875" y="2184"/>
                    <a:pt x="860" y="2192"/>
                    <a:pt x="846" y="2201"/>
                  </a:cubicBezTo>
                  <a:lnTo>
                    <a:pt x="889" y="2241"/>
                  </a:lnTo>
                  <a:cubicBezTo>
                    <a:pt x="905" y="2253"/>
                    <a:pt x="921" y="2266"/>
                    <a:pt x="937" y="2278"/>
                  </a:cubicBezTo>
                  <a:cubicBezTo>
                    <a:pt x="955" y="2289"/>
                    <a:pt x="973" y="2301"/>
                    <a:pt x="991" y="2312"/>
                  </a:cubicBezTo>
                  <a:lnTo>
                    <a:pt x="1044" y="2336"/>
                  </a:lnTo>
                  <a:cubicBezTo>
                    <a:pt x="1060" y="2339"/>
                    <a:pt x="1077" y="2343"/>
                    <a:pt x="1093" y="2346"/>
                  </a:cubicBezTo>
                  <a:cubicBezTo>
                    <a:pt x="1105" y="2337"/>
                    <a:pt x="1118" y="2329"/>
                    <a:pt x="1130" y="2320"/>
                  </a:cubicBezTo>
                  <a:lnTo>
                    <a:pt x="1157" y="2275"/>
                  </a:lnTo>
                  <a:cubicBezTo>
                    <a:pt x="1169" y="2257"/>
                    <a:pt x="1182" y="2238"/>
                    <a:pt x="1194" y="2220"/>
                  </a:cubicBezTo>
                  <a:cubicBezTo>
                    <a:pt x="1205" y="2199"/>
                    <a:pt x="1216" y="2177"/>
                    <a:pt x="1227" y="2156"/>
                  </a:cubicBezTo>
                  <a:cubicBezTo>
                    <a:pt x="1234" y="2133"/>
                    <a:pt x="1241" y="2111"/>
                    <a:pt x="1248" y="2088"/>
                  </a:cubicBezTo>
                  <a:lnTo>
                    <a:pt x="1275" y="2022"/>
                  </a:lnTo>
                  <a:cubicBezTo>
                    <a:pt x="1280" y="2002"/>
                    <a:pt x="1286" y="1981"/>
                    <a:pt x="1291" y="1961"/>
                  </a:cubicBezTo>
                  <a:cubicBezTo>
                    <a:pt x="1293" y="1945"/>
                    <a:pt x="1294" y="1929"/>
                    <a:pt x="1296" y="1913"/>
                  </a:cubicBezTo>
                  <a:cubicBezTo>
                    <a:pt x="1294" y="1902"/>
                    <a:pt x="1293" y="1890"/>
                    <a:pt x="1291" y="1879"/>
                  </a:cubicBezTo>
                  <a:lnTo>
                    <a:pt x="1318" y="1876"/>
                  </a:lnTo>
                  <a:cubicBezTo>
                    <a:pt x="1321" y="1874"/>
                    <a:pt x="1325" y="1873"/>
                    <a:pt x="1328" y="1871"/>
                  </a:cubicBezTo>
                  <a:cubicBezTo>
                    <a:pt x="1333" y="1869"/>
                    <a:pt x="1339" y="1868"/>
                    <a:pt x="1344" y="1866"/>
                  </a:cubicBezTo>
                  <a:cubicBezTo>
                    <a:pt x="1346" y="1864"/>
                    <a:pt x="1348" y="1863"/>
                    <a:pt x="1350" y="1861"/>
                  </a:cubicBezTo>
                  <a:cubicBezTo>
                    <a:pt x="1353" y="1859"/>
                    <a:pt x="1357" y="1857"/>
                    <a:pt x="1360" y="1855"/>
                  </a:cubicBezTo>
                  <a:cubicBezTo>
                    <a:pt x="1362" y="1852"/>
                    <a:pt x="1364" y="1850"/>
                    <a:pt x="1366" y="1847"/>
                  </a:cubicBezTo>
                  <a:cubicBezTo>
                    <a:pt x="1370" y="1843"/>
                    <a:pt x="1373" y="1838"/>
                    <a:pt x="1377" y="1834"/>
                  </a:cubicBezTo>
                  <a:cubicBezTo>
                    <a:pt x="1373" y="1823"/>
                    <a:pt x="1370" y="1811"/>
                    <a:pt x="1366" y="1800"/>
                  </a:cubicBezTo>
                  <a:cubicBezTo>
                    <a:pt x="1370" y="1784"/>
                    <a:pt x="1373" y="1768"/>
                    <a:pt x="1377" y="1752"/>
                  </a:cubicBezTo>
                  <a:cubicBezTo>
                    <a:pt x="1384" y="1735"/>
                    <a:pt x="1391" y="1719"/>
                    <a:pt x="1398" y="1702"/>
                  </a:cubicBezTo>
                  <a:cubicBezTo>
                    <a:pt x="1409" y="1685"/>
                    <a:pt x="1419" y="1669"/>
                    <a:pt x="1430" y="1652"/>
                  </a:cubicBezTo>
                  <a:cubicBezTo>
                    <a:pt x="1441" y="1639"/>
                    <a:pt x="1451" y="1626"/>
                    <a:pt x="1462" y="1613"/>
                  </a:cubicBezTo>
                  <a:cubicBezTo>
                    <a:pt x="1476" y="1602"/>
                    <a:pt x="1491" y="1592"/>
                    <a:pt x="1505" y="1581"/>
                  </a:cubicBezTo>
                  <a:lnTo>
                    <a:pt x="1575" y="1554"/>
                  </a:lnTo>
                  <a:lnTo>
                    <a:pt x="1666" y="1536"/>
                  </a:lnTo>
                  <a:cubicBezTo>
                    <a:pt x="1698" y="1533"/>
                    <a:pt x="1730" y="1531"/>
                    <a:pt x="1762" y="1528"/>
                  </a:cubicBezTo>
                  <a:lnTo>
                    <a:pt x="1864" y="1518"/>
                  </a:lnTo>
                  <a:lnTo>
                    <a:pt x="1971" y="1507"/>
                  </a:lnTo>
                  <a:lnTo>
                    <a:pt x="2067" y="1486"/>
                  </a:lnTo>
                  <a:lnTo>
                    <a:pt x="2266" y="1438"/>
                  </a:lnTo>
                  <a:lnTo>
                    <a:pt x="2480" y="1386"/>
                  </a:lnTo>
                  <a:lnTo>
                    <a:pt x="2700" y="1333"/>
                  </a:lnTo>
                  <a:lnTo>
                    <a:pt x="2892" y="1277"/>
                  </a:lnTo>
                  <a:cubicBezTo>
                    <a:pt x="2880" y="1272"/>
                    <a:pt x="2867" y="1267"/>
                    <a:pt x="2855" y="1262"/>
                  </a:cubicBezTo>
                  <a:cubicBezTo>
                    <a:pt x="2882" y="1257"/>
                    <a:pt x="2908" y="1251"/>
                    <a:pt x="2935" y="1246"/>
                  </a:cubicBezTo>
                  <a:lnTo>
                    <a:pt x="2994" y="1222"/>
                  </a:lnTo>
                  <a:lnTo>
                    <a:pt x="3053" y="1193"/>
                  </a:lnTo>
                  <a:cubicBezTo>
                    <a:pt x="3069" y="1182"/>
                    <a:pt x="3085" y="1172"/>
                    <a:pt x="3101" y="1161"/>
                  </a:cubicBezTo>
                  <a:cubicBezTo>
                    <a:pt x="3119" y="1151"/>
                    <a:pt x="3137" y="1140"/>
                    <a:pt x="3155" y="1130"/>
                  </a:cubicBezTo>
                  <a:lnTo>
                    <a:pt x="3208" y="1106"/>
                  </a:lnTo>
                  <a:cubicBezTo>
                    <a:pt x="3219" y="1125"/>
                    <a:pt x="3229" y="1145"/>
                    <a:pt x="3240" y="1164"/>
                  </a:cubicBezTo>
                  <a:cubicBezTo>
                    <a:pt x="3258" y="1182"/>
                    <a:pt x="3276" y="1201"/>
                    <a:pt x="3294" y="1219"/>
                  </a:cubicBezTo>
                  <a:cubicBezTo>
                    <a:pt x="3317" y="1236"/>
                    <a:pt x="3341" y="1252"/>
                    <a:pt x="3364" y="1269"/>
                  </a:cubicBezTo>
                  <a:lnTo>
                    <a:pt x="3433" y="1320"/>
                  </a:lnTo>
                  <a:lnTo>
                    <a:pt x="3492" y="1367"/>
                  </a:lnTo>
                  <a:lnTo>
                    <a:pt x="3610" y="1478"/>
                  </a:lnTo>
                  <a:cubicBezTo>
                    <a:pt x="3646" y="1518"/>
                    <a:pt x="3681" y="1559"/>
                    <a:pt x="3717" y="1599"/>
                  </a:cubicBezTo>
                  <a:cubicBezTo>
                    <a:pt x="3749" y="1640"/>
                    <a:pt x="3782" y="1680"/>
                    <a:pt x="3814" y="1721"/>
                  </a:cubicBezTo>
                  <a:lnTo>
                    <a:pt x="3937" y="1919"/>
                  </a:lnTo>
                  <a:cubicBezTo>
                    <a:pt x="3974" y="1988"/>
                    <a:pt x="4012" y="2056"/>
                    <a:pt x="4049" y="2125"/>
                  </a:cubicBezTo>
                  <a:cubicBezTo>
                    <a:pt x="4079" y="2193"/>
                    <a:pt x="4110" y="2262"/>
                    <a:pt x="4140" y="2330"/>
                  </a:cubicBezTo>
                  <a:cubicBezTo>
                    <a:pt x="4167" y="2401"/>
                    <a:pt x="4194" y="2471"/>
                    <a:pt x="4221" y="2542"/>
                  </a:cubicBezTo>
                  <a:cubicBezTo>
                    <a:pt x="4251" y="2615"/>
                    <a:pt x="4282" y="2688"/>
                    <a:pt x="4312" y="2761"/>
                  </a:cubicBezTo>
                  <a:cubicBezTo>
                    <a:pt x="4344" y="2835"/>
                    <a:pt x="4376" y="2908"/>
                    <a:pt x="4408" y="2982"/>
                  </a:cubicBezTo>
                  <a:cubicBezTo>
                    <a:pt x="4429" y="3026"/>
                    <a:pt x="4451" y="3070"/>
                    <a:pt x="4472" y="3114"/>
                  </a:cubicBezTo>
                  <a:cubicBezTo>
                    <a:pt x="4494" y="3159"/>
                    <a:pt x="4515" y="3204"/>
                    <a:pt x="4537" y="3249"/>
                  </a:cubicBezTo>
                  <a:cubicBezTo>
                    <a:pt x="4553" y="3295"/>
                    <a:pt x="4569" y="3340"/>
                    <a:pt x="4585" y="3386"/>
                  </a:cubicBezTo>
                  <a:cubicBezTo>
                    <a:pt x="4599" y="3433"/>
                    <a:pt x="4614" y="3479"/>
                    <a:pt x="4628" y="3526"/>
                  </a:cubicBezTo>
                  <a:cubicBezTo>
                    <a:pt x="4639" y="3576"/>
                    <a:pt x="4649" y="3626"/>
                    <a:pt x="4660" y="3676"/>
                  </a:cubicBezTo>
                  <a:cubicBezTo>
                    <a:pt x="4665" y="3728"/>
                    <a:pt x="4671" y="3780"/>
                    <a:pt x="4676" y="3832"/>
                  </a:cubicBezTo>
                  <a:lnTo>
                    <a:pt x="5083" y="3861"/>
                  </a:lnTo>
                  <a:cubicBezTo>
                    <a:pt x="5106" y="3858"/>
                    <a:pt x="5130" y="3854"/>
                    <a:pt x="5153" y="3851"/>
                  </a:cubicBezTo>
                  <a:cubicBezTo>
                    <a:pt x="5180" y="3846"/>
                    <a:pt x="5206" y="3842"/>
                    <a:pt x="5233" y="3837"/>
                  </a:cubicBezTo>
                  <a:cubicBezTo>
                    <a:pt x="5262" y="3835"/>
                    <a:pt x="5290" y="3832"/>
                    <a:pt x="5319" y="3830"/>
                  </a:cubicBezTo>
                  <a:lnTo>
                    <a:pt x="5404" y="3827"/>
                  </a:lnTo>
                  <a:cubicBezTo>
                    <a:pt x="5429" y="3830"/>
                    <a:pt x="5454" y="3834"/>
                    <a:pt x="5479" y="3837"/>
                  </a:cubicBezTo>
                  <a:lnTo>
                    <a:pt x="5554" y="3861"/>
                  </a:lnTo>
                  <a:lnTo>
                    <a:pt x="5624" y="3840"/>
                  </a:lnTo>
                  <a:cubicBezTo>
                    <a:pt x="5653" y="3837"/>
                    <a:pt x="5681" y="3833"/>
                    <a:pt x="5710" y="3830"/>
                  </a:cubicBezTo>
                  <a:lnTo>
                    <a:pt x="5790" y="3827"/>
                  </a:lnTo>
                  <a:cubicBezTo>
                    <a:pt x="5820" y="3824"/>
                    <a:pt x="5851" y="3822"/>
                    <a:pt x="5881" y="3819"/>
                  </a:cubicBezTo>
                  <a:cubicBezTo>
                    <a:pt x="5908" y="3815"/>
                    <a:pt x="5934" y="3810"/>
                    <a:pt x="5961" y="3806"/>
                  </a:cubicBezTo>
                  <a:lnTo>
                    <a:pt x="6149" y="3758"/>
                  </a:lnTo>
                  <a:lnTo>
                    <a:pt x="6347" y="3703"/>
                  </a:lnTo>
                  <a:lnTo>
                    <a:pt x="6545" y="3653"/>
                  </a:lnTo>
                  <a:cubicBezTo>
                    <a:pt x="6542" y="3622"/>
                    <a:pt x="6538" y="3591"/>
                    <a:pt x="6535" y="3560"/>
                  </a:cubicBezTo>
                  <a:cubicBezTo>
                    <a:pt x="6522" y="3530"/>
                    <a:pt x="6510" y="3501"/>
                    <a:pt x="6497" y="3471"/>
                  </a:cubicBezTo>
                  <a:cubicBezTo>
                    <a:pt x="6477" y="3440"/>
                    <a:pt x="6458" y="3409"/>
                    <a:pt x="6438" y="3378"/>
                  </a:cubicBezTo>
                  <a:cubicBezTo>
                    <a:pt x="6411" y="3348"/>
                    <a:pt x="6385" y="3318"/>
                    <a:pt x="6358" y="3288"/>
                  </a:cubicBezTo>
                  <a:lnTo>
                    <a:pt x="6277" y="3204"/>
                  </a:lnTo>
                  <a:cubicBezTo>
                    <a:pt x="6249" y="3176"/>
                    <a:pt x="6220" y="3148"/>
                    <a:pt x="6192" y="3120"/>
                  </a:cubicBezTo>
                  <a:cubicBezTo>
                    <a:pt x="6169" y="3094"/>
                    <a:pt x="6145" y="3069"/>
                    <a:pt x="6122" y="3043"/>
                  </a:cubicBezTo>
                  <a:lnTo>
                    <a:pt x="5908" y="2784"/>
                  </a:lnTo>
                  <a:lnTo>
                    <a:pt x="5710" y="2531"/>
                  </a:lnTo>
                  <a:lnTo>
                    <a:pt x="5522" y="2267"/>
                  </a:lnTo>
                  <a:lnTo>
                    <a:pt x="5201" y="1705"/>
                  </a:lnTo>
                  <a:lnTo>
                    <a:pt x="5104" y="1602"/>
                  </a:lnTo>
                  <a:lnTo>
                    <a:pt x="4992" y="1496"/>
                  </a:lnTo>
                  <a:lnTo>
                    <a:pt x="4879" y="1394"/>
                  </a:lnTo>
                  <a:lnTo>
                    <a:pt x="4778" y="1298"/>
                  </a:lnTo>
                  <a:cubicBezTo>
                    <a:pt x="4749" y="1248"/>
                    <a:pt x="4721" y="1198"/>
                    <a:pt x="4692" y="1148"/>
                  </a:cubicBezTo>
                  <a:lnTo>
                    <a:pt x="4746" y="1130"/>
                  </a:lnTo>
                  <a:cubicBezTo>
                    <a:pt x="4758" y="1138"/>
                    <a:pt x="4771" y="1145"/>
                    <a:pt x="4783" y="1153"/>
                  </a:cubicBezTo>
                  <a:lnTo>
                    <a:pt x="4847" y="1174"/>
                  </a:lnTo>
                  <a:cubicBezTo>
                    <a:pt x="4865" y="1180"/>
                    <a:pt x="4883" y="1187"/>
                    <a:pt x="4901" y="1193"/>
                  </a:cubicBezTo>
                  <a:cubicBezTo>
                    <a:pt x="4921" y="1198"/>
                    <a:pt x="4940" y="1204"/>
                    <a:pt x="4960" y="1209"/>
                  </a:cubicBezTo>
                  <a:cubicBezTo>
                    <a:pt x="4953" y="1218"/>
                    <a:pt x="4945" y="1226"/>
                    <a:pt x="4938" y="1235"/>
                  </a:cubicBezTo>
                  <a:lnTo>
                    <a:pt x="5099" y="1288"/>
                  </a:lnTo>
                  <a:lnTo>
                    <a:pt x="5206" y="1288"/>
                  </a:lnTo>
                  <a:lnTo>
                    <a:pt x="5345" y="1285"/>
                  </a:lnTo>
                  <a:lnTo>
                    <a:pt x="5506" y="1280"/>
                  </a:lnTo>
                  <a:lnTo>
                    <a:pt x="5672" y="1280"/>
                  </a:lnTo>
                  <a:lnTo>
                    <a:pt x="5838" y="1280"/>
                  </a:lnTo>
                  <a:lnTo>
                    <a:pt x="5994" y="1280"/>
                  </a:lnTo>
                  <a:lnTo>
                    <a:pt x="6133" y="1288"/>
                  </a:lnTo>
                  <a:lnTo>
                    <a:pt x="6240" y="1293"/>
                  </a:lnTo>
                  <a:cubicBezTo>
                    <a:pt x="6265" y="1297"/>
                    <a:pt x="6290" y="1300"/>
                    <a:pt x="6315" y="1304"/>
                  </a:cubicBezTo>
                  <a:lnTo>
                    <a:pt x="6395" y="1328"/>
                  </a:lnTo>
                  <a:cubicBezTo>
                    <a:pt x="6411" y="1338"/>
                    <a:pt x="6427" y="1347"/>
                    <a:pt x="6443" y="1357"/>
                  </a:cubicBezTo>
                  <a:cubicBezTo>
                    <a:pt x="6452" y="1365"/>
                    <a:pt x="6461" y="1372"/>
                    <a:pt x="6470" y="1380"/>
                  </a:cubicBezTo>
                  <a:cubicBezTo>
                    <a:pt x="6477" y="1390"/>
                    <a:pt x="6485" y="1399"/>
                    <a:pt x="6492" y="1409"/>
                  </a:cubicBezTo>
                  <a:lnTo>
                    <a:pt x="6518" y="1441"/>
                  </a:lnTo>
                  <a:lnTo>
                    <a:pt x="6561" y="1478"/>
                  </a:lnTo>
                  <a:cubicBezTo>
                    <a:pt x="6572" y="1483"/>
                    <a:pt x="6582" y="1489"/>
                    <a:pt x="6593" y="1494"/>
                  </a:cubicBezTo>
                  <a:cubicBezTo>
                    <a:pt x="6607" y="1496"/>
                    <a:pt x="6622" y="1497"/>
                    <a:pt x="6636" y="1499"/>
                  </a:cubicBezTo>
                  <a:lnTo>
                    <a:pt x="6685" y="1502"/>
                  </a:lnTo>
                  <a:cubicBezTo>
                    <a:pt x="6703" y="1504"/>
                    <a:pt x="6720" y="1505"/>
                    <a:pt x="6738" y="1507"/>
                  </a:cubicBezTo>
                  <a:cubicBezTo>
                    <a:pt x="6756" y="1509"/>
                    <a:pt x="6774" y="1510"/>
                    <a:pt x="6792" y="1512"/>
                  </a:cubicBezTo>
                  <a:lnTo>
                    <a:pt x="6845" y="1565"/>
                  </a:lnTo>
                  <a:cubicBezTo>
                    <a:pt x="6856" y="1567"/>
                    <a:pt x="6866" y="1568"/>
                    <a:pt x="6877" y="1570"/>
                  </a:cubicBezTo>
                  <a:lnTo>
                    <a:pt x="6947" y="1570"/>
                  </a:lnTo>
                  <a:lnTo>
                    <a:pt x="7038" y="1576"/>
                  </a:lnTo>
                  <a:lnTo>
                    <a:pt x="7134" y="1576"/>
                  </a:lnTo>
                  <a:cubicBezTo>
                    <a:pt x="7164" y="1577"/>
                    <a:pt x="7195" y="1577"/>
                    <a:pt x="7225" y="1578"/>
                  </a:cubicBezTo>
                  <a:lnTo>
                    <a:pt x="7300" y="1581"/>
                  </a:lnTo>
                  <a:cubicBezTo>
                    <a:pt x="7331" y="1585"/>
                    <a:pt x="7361" y="1590"/>
                    <a:pt x="7392" y="1594"/>
                  </a:cubicBezTo>
                  <a:lnTo>
                    <a:pt x="7504" y="1610"/>
                  </a:lnTo>
                  <a:lnTo>
                    <a:pt x="7616" y="1623"/>
                  </a:lnTo>
                  <a:lnTo>
                    <a:pt x="7724" y="1636"/>
                  </a:lnTo>
                  <a:cubicBezTo>
                    <a:pt x="7754" y="1639"/>
                    <a:pt x="7785" y="1641"/>
                    <a:pt x="7815" y="1644"/>
                  </a:cubicBezTo>
                  <a:lnTo>
                    <a:pt x="7922" y="1647"/>
                  </a:lnTo>
                  <a:lnTo>
                    <a:pt x="8040" y="1647"/>
                  </a:lnTo>
                  <a:lnTo>
                    <a:pt x="8163" y="1644"/>
                  </a:lnTo>
                  <a:lnTo>
                    <a:pt x="8275" y="1644"/>
                  </a:lnTo>
                  <a:lnTo>
                    <a:pt x="8377" y="1652"/>
                  </a:lnTo>
                  <a:cubicBezTo>
                    <a:pt x="8386" y="1642"/>
                    <a:pt x="8395" y="1633"/>
                    <a:pt x="8404" y="1623"/>
                  </a:cubicBezTo>
                  <a:cubicBezTo>
                    <a:pt x="8418" y="1616"/>
                    <a:pt x="8433" y="1609"/>
                    <a:pt x="8447" y="1602"/>
                  </a:cubicBezTo>
                  <a:cubicBezTo>
                    <a:pt x="8461" y="1594"/>
                    <a:pt x="8476" y="1586"/>
                    <a:pt x="8490" y="1578"/>
                  </a:cubicBezTo>
                  <a:cubicBezTo>
                    <a:pt x="8499" y="1571"/>
                    <a:pt x="8507" y="1564"/>
                    <a:pt x="8516" y="1557"/>
                  </a:cubicBezTo>
                  <a:cubicBezTo>
                    <a:pt x="8525" y="1547"/>
                    <a:pt x="8534" y="1538"/>
                    <a:pt x="8543" y="1528"/>
                  </a:cubicBezTo>
                  <a:cubicBezTo>
                    <a:pt x="8545" y="1518"/>
                    <a:pt x="8546" y="1509"/>
                    <a:pt x="8548" y="1499"/>
                  </a:cubicBezTo>
                  <a:cubicBezTo>
                    <a:pt x="8546" y="1492"/>
                    <a:pt x="8545" y="1485"/>
                    <a:pt x="8543" y="1478"/>
                  </a:cubicBezTo>
                  <a:lnTo>
                    <a:pt x="8543" y="1454"/>
                  </a:lnTo>
                  <a:cubicBezTo>
                    <a:pt x="8545" y="1444"/>
                    <a:pt x="8546" y="1435"/>
                    <a:pt x="8548" y="1425"/>
                  </a:cubicBezTo>
                  <a:cubicBezTo>
                    <a:pt x="8555" y="1411"/>
                    <a:pt x="8563" y="1397"/>
                    <a:pt x="8570" y="1383"/>
                  </a:cubicBezTo>
                  <a:cubicBezTo>
                    <a:pt x="8590" y="1362"/>
                    <a:pt x="8609" y="1341"/>
                    <a:pt x="8629" y="1320"/>
                  </a:cubicBezTo>
                  <a:cubicBezTo>
                    <a:pt x="8652" y="1299"/>
                    <a:pt x="8675" y="1277"/>
                    <a:pt x="8698" y="1256"/>
                  </a:cubicBezTo>
                  <a:cubicBezTo>
                    <a:pt x="8714" y="1235"/>
                    <a:pt x="8731" y="1214"/>
                    <a:pt x="8747" y="1193"/>
                  </a:cubicBezTo>
                  <a:lnTo>
                    <a:pt x="8768" y="1148"/>
                  </a:lnTo>
                  <a:cubicBezTo>
                    <a:pt x="8775" y="1130"/>
                    <a:pt x="8783" y="1111"/>
                    <a:pt x="8790" y="1093"/>
                  </a:cubicBezTo>
                  <a:cubicBezTo>
                    <a:pt x="8793" y="1074"/>
                    <a:pt x="8797" y="1056"/>
                    <a:pt x="8800" y="1037"/>
                  </a:cubicBezTo>
                  <a:cubicBezTo>
                    <a:pt x="8807" y="1019"/>
                    <a:pt x="8815" y="1002"/>
                    <a:pt x="8822" y="984"/>
                  </a:cubicBezTo>
                  <a:cubicBezTo>
                    <a:pt x="8829" y="968"/>
                    <a:pt x="8836" y="953"/>
                    <a:pt x="8843" y="937"/>
                  </a:cubicBezTo>
                  <a:cubicBezTo>
                    <a:pt x="8852" y="924"/>
                    <a:pt x="8861" y="910"/>
                    <a:pt x="8870" y="897"/>
                  </a:cubicBezTo>
                  <a:cubicBezTo>
                    <a:pt x="8884" y="887"/>
                    <a:pt x="8899" y="878"/>
                    <a:pt x="8913" y="868"/>
                  </a:cubicBezTo>
                  <a:cubicBezTo>
                    <a:pt x="8929" y="858"/>
                    <a:pt x="8945" y="847"/>
                    <a:pt x="8961" y="837"/>
                  </a:cubicBezTo>
                  <a:lnTo>
                    <a:pt x="8993" y="802"/>
                  </a:lnTo>
                  <a:lnTo>
                    <a:pt x="9014" y="757"/>
                  </a:lnTo>
                  <a:lnTo>
                    <a:pt x="9014" y="723"/>
                  </a:lnTo>
                  <a:lnTo>
                    <a:pt x="9014" y="694"/>
                  </a:lnTo>
                  <a:cubicBezTo>
                    <a:pt x="9012" y="683"/>
                    <a:pt x="9011" y="673"/>
                    <a:pt x="9009" y="662"/>
                  </a:cubicBezTo>
                  <a:cubicBezTo>
                    <a:pt x="9007" y="652"/>
                    <a:pt x="9006" y="641"/>
                    <a:pt x="9004" y="631"/>
                  </a:cubicBezTo>
                  <a:cubicBezTo>
                    <a:pt x="9007" y="619"/>
                    <a:pt x="9011" y="606"/>
                    <a:pt x="9014" y="594"/>
                  </a:cubicBezTo>
                  <a:lnTo>
                    <a:pt x="8886" y="538"/>
                  </a:lnTo>
                  <a:lnTo>
                    <a:pt x="8757" y="478"/>
                  </a:lnTo>
                  <a:lnTo>
                    <a:pt x="8650" y="412"/>
                  </a:lnTo>
                  <a:cubicBezTo>
                    <a:pt x="8620" y="387"/>
                    <a:pt x="8589" y="363"/>
                    <a:pt x="8559" y="338"/>
                  </a:cubicBezTo>
                  <a:cubicBezTo>
                    <a:pt x="8534" y="310"/>
                    <a:pt x="8509" y="281"/>
                    <a:pt x="8484" y="253"/>
                  </a:cubicBezTo>
                  <a:cubicBezTo>
                    <a:pt x="8456" y="207"/>
                    <a:pt x="8427" y="162"/>
                    <a:pt x="8399" y="116"/>
                  </a:cubicBezTo>
                  <a:lnTo>
                    <a:pt x="8468" y="92"/>
                  </a:lnTo>
                  <a:cubicBezTo>
                    <a:pt x="8495" y="89"/>
                    <a:pt x="8521" y="85"/>
                    <a:pt x="8548" y="82"/>
                  </a:cubicBezTo>
                  <a:lnTo>
                    <a:pt x="8640" y="61"/>
                  </a:lnTo>
                  <a:lnTo>
                    <a:pt x="8698" y="3"/>
                  </a:lnTo>
                  <a:lnTo>
                    <a:pt x="87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901E877C-8DE1-4BF6-AA01-940352690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5651" y="3984449"/>
              <a:ext cx="218606" cy="293226"/>
            </a:xfrm>
            <a:custGeom>
              <a:avLst/>
              <a:gdLst>
                <a:gd name="T0" fmla="*/ 273 w 417"/>
                <a:gd name="T1" fmla="*/ 17 h 560"/>
                <a:gd name="T2" fmla="*/ 290 w 417"/>
                <a:gd name="T3" fmla="*/ 37 h 560"/>
                <a:gd name="T4" fmla="*/ 301 w 417"/>
                <a:gd name="T5" fmla="*/ 61 h 560"/>
                <a:gd name="T6" fmla="*/ 339 w 417"/>
                <a:gd name="T7" fmla="*/ 92 h 560"/>
                <a:gd name="T8" fmla="*/ 364 w 417"/>
                <a:gd name="T9" fmla="*/ 121 h 560"/>
                <a:gd name="T10" fmla="*/ 385 w 417"/>
                <a:gd name="T11" fmla="*/ 160 h 560"/>
                <a:gd name="T12" fmla="*/ 393 w 417"/>
                <a:gd name="T13" fmla="*/ 224 h 560"/>
                <a:gd name="T14" fmla="*/ 402 w 417"/>
                <a:gd name="T15" fmla="*/ 251 h 560"/>
                <a:gd name="T16" fmla="*/ 411 w 417"/>
                <a:gd name="T17" fmla="*/ 272 h 560"/>
                <a:gd name="T18" fmla="*/ 417 w 417"/>
                <a:gd name="T19" fmla="*/ 292 h 560"/>
                <a:gd name="T20" fmla="*/ 416 w 417"/>
                <a:gd name="T21" fmla="*/ 321 h 560"/>
                <a:gd name="T22" fmla="*/ 408 w 417"/>
                <a:gd name="T23" fmla="*/ 365 h 560"/>
                <a:gd name="T24" fmla="*/ 408 w 417"/>
                <a:gd name="T25" fmla="*/ 400 h 560"/>
                <a:gd name="T26" fmla="*/ 409 w 417"/>
                <a:gd name="T27" fmla="*/ 426 h 560"/>
                <a:gd name="T28" fmla="*/ 402 w 417"/>
                <a:gd name="T29" fmla="*/ 448 h 560"/>
                <a:gd name="T30" fmla="*/ 372 w 417"/>
                <a:gd name="T31" fmla="*/ 474 h 560"/>
                <a:gd name="T32" fmla="*/ 380 w 417"/>
                <a:gd name="T33" fmla="*/ 510 h 560"/>
                <a:gd name="T34" fmla="*/ 382 w 417"/>
                <a:gd name="T35" fmla="*/ 521 h 560"/>
                <a:gd name="T36" fmla="*/ 374 w 417"/>
                <a:gd name="T37" fmla="*/ 539 h 560"/>
                <a:gd name="T38" fmla="*/ 361 w 417"/>
                <a:gd name="T39" fmla="*/ 554 h 560"/>
                <a:gd name="T40" fmla="*/ 336 w 417"/>
                <a:gd name="T41" fmla="*/ 552 h 560"/>
                <a:gd name="T42" fmla="*/ 288 w 417"/>
                <a:gd name="T43" fmla="*/ 539 h 560"/>
                <a:gd name="T44" fmla="*/ 232 w 417"/>
                <a:gd name="T45" fmla="*/ 526 h 560"/>
                <a:gd name="T46" fmla="*/ 179 w 417"/>
                <a:gd name="T47" fmla="*/ 512 h 560"/>
                <a:gd name="T48" fmla="*/ 141 w 417"/>
                <a:gd name="T49" fmla="*/ 494 h 560"/>
                <a:gd name="T50" fmla="*/ 130 w 417"/>
                <a:gd name="T51" fmla="*/ 474 h 560"/>
                <a:gd name="T52" fmla="*/ 130 w 417"/>
                <a:gd name="T53" fmla="*/ 457 h 560"/>
                <a:gd name="T54" fmla="*/ 115 w 417"/>
                <a:gd name="T55" fmla="*/ 431 h 560"/>
                <a:gd name="T56" fmla="*/ 75 w 417"/>
                <a:gd name="T57" fmla="*/ 390 h 560"/>
                <a:gd name="T58" fmla="*/ 36 w 417"/>
                <a:gd name="T59" fmla="*/ 352 h 560"/>
                <a:gd name="T60" fmla="*/ 12 w 417"/>
                <a:gd name="T61" fmla="*/ 307 h 560"/>
                <a:gd name="T62" fmla="*/ 0 w 417"/>
                <a:gd name="T63" fmla="*/ 248 h 560"/>
                <a:gd name="T64" fmla="*/ 4 w 417"/>
                <a:gd name="T65" fmla="*/ 187 h 560"/>
                <a:gd name="T66" fmla="*/ 20 w 417"/>
                <a:gd name="T67" fmla="*/ 135 h 560"/>
                <a:gd name="T68" fmla="*/ 26 w 417"/>
                <a:gd name="T69" fmla="*/ 105 h 560"/>
                <a:gd name="T70" fmla="*/ 39 w 417"/>
                <a:gd name="T71" fmla="*/ 101 h 560"/>
                <a:gd name="T72" fmla="*/ 51 w 417"/>
                <a:gd name="T73" fmla="*/ 84 h 560"/>
                <a:gd name="T74" fmla="*/ 62 w 417"/>
                <a:gd name="T75" fmla="*/ 70 h 560"/>
                <a:gd name="T76" fmla="*/ 104 w 417"/>
                <a:gd name="T77" fmla="*/ 51 h 560"/>
                <a:gd name="T78" fmla="*/ 128 w 417"/>
                <a:gd name="T79" fmla="*/ 40 h 560"/>
                <a:gd name="T80" fmla="*/ 141 w 417"/>
                <a:gd name="T81" fmla="*/ 25 h 560"/>
                <a:gd name="T82" fmla="*/ 154 w 417"/>
                <a:gd name="T83" fmla="*/ 27 h 560"/>
                <a:gd name="T84" fmla="*/ 163 w 417"/>
                <a:gd name="T85" fmla="*/ 25 h 560"/>
                <a:gd name="T86" fmla="*/ 166 w 417"/>
                <a:gd name="T87" fmla="*/ 18 h 560"/>
                <a:gd name="T88" fmla="*/ 171 w 417"/>
                <a:gd name="T89" fmla="*/ 16 h 560"/>
                <a:gd name="T90" fmla="*/ 181 w 417"/>
                <a:gd name="T91" fmla="*/ 13 h 560"/>
                <a:gd name="T92" fmla="*/ 207 w 417"/>
                <a:gd name="T93" fmla="*/ 5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7" h="560">
                  <a:moveTo>
                    <a:pt x="220" y="0"/>
                  </a:moveTo>
                  <a:lnTo>
                    <a:pt x="273" y="17"/>
                  </a:lnTo>
                  <a:lnTo>
                    <a:pt x="284" y="25"/>
                  </a:lnTo>
                  <a:lnTo>
                    <a:pt x="290" y="37"/>
                  </a:lnTo>
                  <a:lnTo>
                    <a:pt x="295" y="48"/>
                  </a:lnTo>
                  <a:lnTo>
                    <a:pt x="301" y="61"/>
                  </a:lnTo>
                  <a:lnTo>
                    <a:pt x="306" y="73"/>
                  </a:lnTo>
                  <a:lnTo>
                    <a:pt x="339" y="92"/>
                  </a:lnTo>
                  <a:lnTo>
                    <a:pt x="351" y="104"/>
                  </a:lnTo>
                  <a:lnTo>
                    <a:pt x="364" y="121"/>
                  </a:lnTo>
                  <a:lnTo>
                    <a:pt x="376" y="140"/>
                  </a:lnTo>
                  <a:lnTo>
                    <a:pt x="385" y="160"/>
                  </a:lnTo>
                  <a:lnTo>
                    <a:pt x="393" y="175"/>
                  </a:lnTo>
                  <a:lnTo>
                    <a:pt x="393" y="224"/>
                  </a:lnTo>
                  <a:lnTo>
                    <a:pt x="396" y="240"/>
                  </a:lnTo>
                  <a:lnTo>
                    <a:pt x="402" y="251"/>
                  </a:lnTo>
                  <a:lnTo>
                    <a:pt x="407" y="262"/>
                  </a:lnTo>
                  <a:lnTo>
                    <a:pt x="411" y="272"/>
                  </a:lnTo>
                  <a:lnTo>
                    <a:pt x="415" y="281"/>
                  </a:lnTo>
                  <a:lnTo>
                    <a:pt x="417" y="292"/>
                  </a:lnTo>
                  <a:lnTo>
                    <a:pt x="417" y="305"/>
                  </a:lnTo>
                  <a:lnTo>
                    <a:pt x="416" y="321"/>
                  </a:lnTo>
                  <a:lnTo>
                    <a:pt x="412" y="343"/>
                  </a:lnTo>
                  <a:lnTo>
                    <a:pt x="408" y="365"/>
                  </a:lnTo>
                  <a:lnTo>
                    <a:pt x="408" y="385"/>
                  </a:lnTo>
                  <a:lnTo>
                    <a:pt x="408" y="400"/>
                  </a:lnTo>
                  <a:lnTo>
                    <a:pt x="409" y="413"/>
                  </a:lnTo>
                  <a:lnTo>
                    <a:pt x="409" y="426"/>
                  </a:lnTo>
                  <a:lnTo>
                    <a:pt x="407" y="437"/>
                  </a:lnTo>
                  <a:lnTo>
                    <a:pt x="402" y="448"/>
                  </a:lnTo>
                  <a:lnTo>
                    <a:pt x="390" y="460"/>
                  </a:lnTo>
                  <a:lnTo>
                    <a:pt x="372" y="474"/>
                  </a:lnTo>
                  <a:lnTo>
                    <a:pt x="372" y="508"/>
                  </a:lnTo>
                  <a:lnTo>
                    <a:pt x="380" y="510"/>
                  </a:lnTo>
                  <a:lnTo>
                    <a:pt x="382" y="514"/>
                  </a:lnTo>
                  <a:lnTo>
                    <a:pt x="382" y="521"/>
                  </a:lnTo>
                  <a:lnTo>
                    <a:pt x="382" y="530"/>
                  </a:lnTo>
                  <a:lnTo>
                    <a:pt x="374" y="539"/>
                  </a:lnTo>
                  <a:lnTo>
                    <a:pt x="369" y="547"/>
                  </a:lnTo>
                  <a:lnTo>
                    <a:pt x="361" y="554"/>
                  </a:lnTo>
                  <a:lnTo>
                    <a:pt x="352" y="560"/>
                  </a:lnTo>
                  <a:lnTo>
                    <a:pt x="336" y="552"/>
                  </a:lnTo>
                  <a:lnTo>
                    <a:pt x="314" y="545"/>
                  </a:lnTo>
                  <a:lnTo>
                    <a:pt x="288" y="539"/>
                  </a:lnTo>
                  <a:lnTo>
                    <a:pt x="260" y="532"/>
                  </a:lnTo>
                  <a:lnTo>
                    <a:pt x="232" y="526"/>
                  </a:lnTo>
                  <a:lnTo>
                    <a:pt x="205" y="519"/>
                  </a:lnTo>
                  <a:lnTo>
                    <a:pt x="179" y="512"/>
                  </a:lnTo>
                  <a:lnTo>
                    <a:pt x="158" y="503"/>
                  </a:lnTo>
                  <a:lnTo>
                    <a:pt x="141" y="494"/>
                  </a:lnTo>
                  <a:lnTo>
                    <a:pt x="132" y="481"/>
                  </a:lnTo>
                  <a:lnTo>
                    <a:pt x="130" y="474"/>
                  </a:lnTo>
                  <a:lnTo>
                    <a:pt x="130" y="465"/>
                  </a:lnTo>
                  <a:lnTo>
                    <a:pt x="130" y="457"/>
                  </a:lnTo>
                  <a:lnTo>
                    <a:pt x="128" y="451"/>
                  </a:lnTo>
                  <a:lnTo>
                    <a:pt x="115" y="431"/>
                  </a:lnTo>
                  <a:lnTo>
                    <a:pt x="96" y="411"/>
                  </a:lnTo>
                  <a:lnTo>
                    <a:pt x="75" y="390"/>
                  </a:lnTo>
                  <a:lnTo>
                    <a:pt x="53" y="371"/>
                  </a:lnTo>
                  <a:lnTo>
                    <a:pt x="36" y="352"/>
                  </a:lnTo>
                  <a:lnTo>
                    <a:pt x="22" y="332"/>
                  </a:lnTo>
                  <a:lnTo>
                    <a:pt x="12" y="307"/>
                  </a:lnTo>
                  <a:lnTo>
                    <a:pt x="4" y="279"/>
                  </a:lnTo>
                  <a:lnTo>
                    <a:pt x="0" y="248"/>
                  </a:lnTo>
                  <a:lnTo>
                    <a:pt x="0" y="216"/>
                  </a:lnTo>
                  <a:lnTo>
                    <a:pt x="4" y="187"/>
                  </a:lnTo>
                  <a:lnTo>
                    <a:pt x="11" y="158"/>
                  </a:lnTo>
                  <a:lnTo>
                    <a:pt x="20" y="135"/>
                  </a:lnTo>
                  <a:lnTo>
                    <a:pt x="33" y="116"/>
                  </a:lnTo>
                  <a:lnTo>
                    <a:pt x="26" y="105"/>
                  </a:lnTo>
                  <a:lnTo>
                    <a:pt x="30" y="105"/>
                  </a:lnTo>
                  <a:lnTo>
                    <a:pt x="39" y="101"/>
                  </a:lnTo>
                  <a:lnTo>
                    <a:pt x="45" y="93"/>
                  </a:lnTo>
                  <a:lnTo>
                    <a:pt x="51" y="84"/>
                  </a:lnTo>
                  <a:lnTo>
                    <a:pt x="56" y="77"/>
                  </a:lnTo>
                  <a:lnTo>
                    <a:pt x="62" y="70"/>
                  </a:lnTo>
                  <a:lnTo>
                    <a:pt x="83" y="59"/>
                  </a:lnTo>
                  <a:lnTo>
                    <a:pt x="104" y="51"/>
                  </a:lnTo>
                  <a:lnTo>
                    <a:pt x="126" y="40"/>
                  </a:lnTo>
                  <a:lnTo>
                    <a:pt x="128" y="40"/>
                  </a:lnTo>
                  <a:lnTo>
                    <a:pt x="132" y="24"/>
                  </a:lnTo>
                  <a:lnTo>
                    <a:pt x="141" y="25"/>
                  </a:lnTo>
                  <a:lnTo>
                    <a:pt x="148" y="26"/>
                  </a:lnTo>
                  <a:lnTo>
                    <a:pt x="154" y="27"/>
                  </a:lnTo>
                  <a:lnTo>
                    <a:pt x="162" y="30"/>
                  </a:lnTo>
                  <a:lnTo>
                    <a:pt x="163" y="25"/>
                  </a:lnTo>
                  <a:lnTo>
                    <a:pt x="165" y="21"/>
                  </a:lnTo>
                  <a:lnTo>
                    <a:pt x="166" y="18"/>
                  </a:lnTo>
                  <a:lnTo>
                    <a:pt x="168" y="17"/>
                  </a:lnTo>
                  <a:lnTo>
                    <a:pt x="171" y="16"/>
                  </a:lnTo>
                  <a:lnTo>
                    <a:pt x="175" y="15"/>
                  </a:lnTo>
                  <a:lnTo>
                    <a:pt x="181" y="13"/>
                  </a:lnTo>
                  <a:lnTo>
                    <a:pt x="194" y="9"/>
                  </a:lnTo>
                  <a:lnTo>
                    <a:pt x="207" y="5"/>
                  </a:lnTo>
                  <a:lnTo>
                    <a:pt x="2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748F489B-A3C4-4B25-9466-4E060699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4631" y="4281430"/>
              <a:ext cx="177045" cy="522339"/>
            </a:xfrm>
            <a:custGeom>
              <a:avLst/>
              <a:gdLst>
                <a:gd name="T0" fmla="*/ 83 w 323"/>
                <a:gd name="T1" fmla="*/ 8 h 952"/>
                <a:gd name="T2" fmla="*/ 95 w 323"/>
                <a:gd name="T3" fmla="*/ 19 h 952"/>
                <a:gd name="T4" fmla="*/ 91 w 323"/>
                <a:gd name="T5" fmla="*/ 37 h 952"/>
                <a:gd name="T6" fmla="*/ 88 w 323"/>
                <a:gd name="T7" fmla="*/ 55 h 952"/>
                <a:gd name="T8" fmla="*/ 88 w 323"/>
                <a:gd name="T9" fmla="*/ 60 h 952"/>
                <a:gd name="T10" fmla="*/ 96 w 323"/>
                <a:gd name="T11" fmla="*/ 90 h 952"/>
                <a:gd name="T12" fmla="*/ 110 w 323"/>
                <a:gd name="T13" fmla="*/ 113 h 952"/>
                <a:gd name="T14" fmla="*/ 118 w 323"/>
                <a:gd name="T15" fmla="*/ 122 h 952"/>
                <a:gd name="T16" fmla="*/ 141 w 323"/>
                <a:gd name="T17" fmla="*/ 148 h 952"/>
                <a:gd name="T18" fmla="*/ 148 w 323"/>
                <a:gd name="T19" fmla="*/ 158 h 952"/>
                <a:gd name="T20" fmla="*/ 174 w 323"/>
                <a:gd name="T21" fmla="*/ 215 h 952"/>
                <a:gd name="T22" fmla="*/ 198 w 323"/>
                <a:gd name="T23" fmla="*/ 275 h 952"/>
                <a:gd name="T24" fmla="*/ 219 w 323"/>
                <a:gd name="T25" fmla="*/ 333 h 952"/>
                <a:gd name="T26" fmla="*/ 236 w 323"/>
                <a:gd name="T27" fmla="*/ 382 h 952"/>
                <a:gd name="T28" fmla="*/ 246 w 323"/>
                <a:gd name="T29" fmla="*/ 416 h 952"/>
                <a:gd name="T30" fmla="*/ 250 w 323"/>
                <a:gd name="T31" fmla="*/ 429 h 952"/>
                <a:gd name="T32" fmla="*/ 264 w 323"/>
                <a:gd name="T33" fmla="*/ 481 h 952"/>
                <a:gd name="T34" fmla="*/ 279 w 323"/>
                <a:gd name="T35" fmla="*/ 548 h 952"/>
                <a:gd name="T36" fmla="*/ 292 w 323"/>
                <a:gd name="T37" fmla="*/ 623 h 952"/>
                <a:gd name="T38" fmla="*/ 302 w 323"/>
                <a:gd name="T39" fmla="*/ 698 h 952"/>
                <a:gd name="T40" fmla="*/ 312 w 323"/>
                <a:gd name="T41" fmla="*/ 767 h 952"/>
                <a:gd name="T42" fmla="*/ 319 w 323"/>
                <a:gd name="T43" fmla="*/ 820 h 952"/>
                <a:gd name="T44" fmla="*/ 323 w 323"/>
                <a:gd name="T45" fmla="*/ 850 h 952"/>
                <a:gd name="T46" fmla="*/ 273 w 323"/>
                <a:gd name="T47" fmla="*/ 952 h 952"/>
                <a:gd name="T48" fmla="*/ 178 w 323"/>
                <a:gd name="T49" fmla="*/ 860 h 952"/>
                <a:gd name="T50" fmla="*/ 165 w 323"/>
                <a:gd name="T51" fmla="*/ 709 h 952"/>
                <a:gd name="T52" fmla="*/ 158 w 323"/>
                <a:gd name="T53" fmla="*/ 630 h 952"/>
                <a:gd name="T54" fmla="*/ 152 w 323"/>
                <a:gd name="T55" fmla="*/ 565 h 952"/>
                <a:gd name="T56" fmla="*/ 147 w 323"/>
                <a:gd name="T57" fmla="*/ 521 h 952"/>
                <a:gd name="T58" fmla="*/ 145 w 323"/>
                <a:gd name="T59" fmla="*/ 504 h 952"/>
                <a:gd name="T60" fmla="*/ 137 w 323"/>
                <a:gd name="T61" fmla="*/ 461 h 952"/>
                <a:gd name="T62" fmla="*/ 127 w 323"/>
                <a:gd name="T63" fmla="*/ 420 h 952"/>
                <a:gd name="T64" fmla="*/ 118 w 323"/>
                <a:gd name="T65" fmla="*/ 389 h 952"/>
                <a:gd name="T66" fmla="*/ 115 w 323"/>
                <a:gd name="T67" fmla="*/ 376 h 952"/>
                <a:gd name="T68" fmla="*/ 58 w 323"/>
                <a:gd name="T69" fmla="*/ 209 h 952"/>
                <a:gd name="T70" fmla="*/ 48 w 323"/>
                <a:gd name="T71" fmla="*/ 169 h 952"/>
                <a:gd name="T72" fmla="*/ 46 w 323"/>
                <a:gd name="T73" fmla="*/ 129 h 952"/>
                <a:gd name="T74" fmla="*/ 48 w 323"/>
                <a:gd name="T75" fmla="*/ 96 h 952"/>
                <a:gd name="T76" fmla="*/ 49 w 323"/>
                <a:gd name="T77" fmla="*/ 83 h 952"/>
                <a:gd name="T78" fmla="*/ 26 w 323"/>
                <a:gd name="T79" fmla="*/ 63 h 952"/>
                <a:gd name="T80" fmla="*/ 8 w 323"/>
                <a:gd name="T81" fmla="*/ 45 h 952"/>
                <a:gd name="T82" fmla="*/ 0 w 323"/>
                <a:gd name="T83" fmla="*/ 37 h 952"/>
                <a:gd name="T84" fmla="*/ 17 w 323"/>
                <a:gd name="T85" fmla="*/ 13 h 952"/>
                <a:gd name="T86" fmla="*/ 24 w 323"/>
                <a:gd name="T87" fmla="*/ 7 h 952"/>
                <a:gd name="T88" fmla="*/ 53 w 323"/>
                <a:gd name="T89" fmla="*/ 7 h 952"/>
                <a:gd name="T90" fmla="*/ 66 w 323"/>
                <a:gd name="T91" fmla="*/ 3 h 952"/>
                <a:gd name="T92" fmla="*/ 69 w 323"/>
                <a:gd name="T93" fmla="*/ 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3" h="952">
                  <a:moveTo>
                    <a:pt x="69" y="0"/>
                  </a:moveTo>
                  <a:lnTo>
                    <a:pt x="83" y="8"/>
                  </a:lnTo>
                  <a:lnTo>
                    <a:pt x="91" y="15"/>
                  </a:lnTo>
                  <a:lnTo>
                    <a:pt x="95" y="19"/>
                  </a:lnTo>
                  <a:lnTo>
                    <a:pt x="95" y="21"/>
                  </a:lnTo>
                  <a:lnTo>
                    <a:pt x="91" y="37"/>
                  </a:lnTo>
                  <a:lnTo>
                    <a:pt x="90" y="48"/>
                  </a:lnTo>
                  <a:lnTo>
                    <a:pt x="88" y="55"/>
                  </a:lnTo>
                  <a:lnTo>
                    <a:pt x="88" y="59"/>
                  </a:lnTo>
                  <a:lnTo>
                    <a:pt x="88" y="60"/>
                  </a:lnTo>
                  <a:lnTo>
                    <a:pt x="92" y="73"/>
                  </a:lnTo>
                  <a:lnTo>
                    <a:pt x="96" y="90"/>
                  </a:lnTo>
                  <a:lnTo>
                    <a:pt x="104" y="103"/>
                  </a:lnTo>
                  <a:lnTo>
                    <a:pt x="110" y="113"/>
                  </a:lnTo>
                  <a:lnTo>
                    <a:pt x="115" y="121"/>
                  </a:lnTo>
                  <a:lnTo>
                    <a:pt x="118" y="122"/>
                  </a:lnTo>
                  <a:lnTo>
                    <a:pt x="132" y="138"/>
                  </a:lnTo>
                  <a:lnTo>
                    <a:pt x="141" y="148"/>
                  </a:lnTo>
                  <a:lnTo>
                    <a:pt x="147" y="156"/>
                  </a:lnTo>
                  <a:lnTo>
                    <a:pt x="148" y="158"/>
                  </a:lnTo>
                  <a:lnTo>
                    <a:pt x="161" y="186"/>
                  </a:lnTo>
                  <a:lnTo>
                    <a:pt x="174" y="215"/>
                  </a:lnTo>
                  <a:lnTo>
                    <a:pt x="187" y="245"/>
                  </a:lnTo>
                  <a:lnTo>
                    <a:pt x="198" y="275"/>
                  </a:lnTo>
                  <a:lnTo>
                    <a:pt x="209" y="305"/>
                  </a:lnTo>
                  <a:lnTo>
                    <a:pt x="219" y="333"/>
                  </a:lnTo>
                  <a:lnTo>
                    <a:pt x="228" y="359"/>
                  </a:lnTo>
                  <a:lnTo>
                    <a:pt x="236" y="382"/>
                  </a:lnTo>
                  <a:lnTo>
                    <a:pt x="241" y="402"/>
                  </a:lnTo>
                  <a:lnTo>
                    <a:pt x="246" y="416"/>
                  </a:lnTo>
                  <a:lnTo>
                    <a:pt x="249" y="425"/>
                  </a:lnTo>
                  <a:lnTo>
                    <a:pt x="250" y="429"/>
                  </a:lnTo>
                  <a:lnTo>
                    <a:pt x="258" y="452"/>
                  </a:lnTo>
                  <a:lnTo>
                    <a:pt x="264" y="481"/>
                  </a:lnTo>
                  <a:lnTo>
                    <a:pt x="272" y="513"/>
                  </a:lnTo>
                  <a:lnTo>
                    <a:pt x="279" y="548"/>
                  </a:lnTo>
                  <a:lnTo>
                    <a:pt x="285" y="586"/>
                  </a:lnTo>
                  <a:lnTo>
                    <a:pt x="292" y="623"/>
                  </a:lnTo>
                  <a:lnTo>
                    <a:pt x="297" y="662"/>
                  </a:lnTo>
                  <a:lnTo>
                    <a:pt x="302" y="698"/>
                  </a:lnTo>
                  <a:lnTo>
                    <a:pt x="307" y="735"/>
                  </a:lnTo>
                  <a:lnTo>
                    <a:pt x="312" y="767"/>
                  </a:lnTo>
                  <a:lnTo>
                    <a:pt x="315" y="795"/>
                  </a:lnTo>
                  <a:lnTo>
                    <a:pt x="319" y="820"/>
                  </a:lnTo>
                  <a:lnTo>
                    <a:pt x="320" y="838"/>
                  </a:lnTo>
                  <a:lnTo>
                    <a:pt x="323" y="850"/>
                  </a:lnTo>
                  <a:lnTo>
                    <a:pt x="323" y="854"/>
                  </a:lnTo>
                  <a:lnTo>
                    <a:pt x="273" y="952"/>
                  </a:lnTo>
                  <a:lnTo>
                    <a:pt x="182" y="879"/>
                  </a:lnTo>
                  <a:lnTo>
                    <a:pt x="178" y="860"/>
                  </a:lnTo>
                  <a:lnTo>
                    <a:pt x="171" y="798"/>
                  </a:lnTo>
                  <a:lnTo>
                    <a:pt x="165" y="709"/>
                  </a:lnTo>
                  <a:lnTo>
                    <a:pt x="162" y="668"/>
                  </a:lnTo>
                  <a:lnTo>
                    <a:pt x="158" y="630"/>
                  </a:lnTo>
                  <a:lnTo>
                    <a:pt x="156" y="596"/>
                  </a:lnTo>
                  <a:lnTo>
                    <a:pt x="152" y="565"/>
                  </a:lnTo>
                  <a:lnTo>
                    <a:pt x="149" y="540"/>
                  </a:lnTo>
                  <a:lnTo>
                    <a:pt x="147" y="521"/>
                  </a:lnTo>
                  <a:lnTo>
                    <a:pt x="145" y="509"/>
                  </a:lnTo>
                  <a:lnTo>
                    <a:pt x="145" y="504"/>
                  </a:lnTo>
                  <a:lnTo>
                    <a:pt x="141" y="483"/>
                  </a:lnTo>
                  <a:lnTo>
                    <a:pt x="137" y="461"/>
                  </a:lnTo>
                  <a:lnTo>
                    <a:pt x="132" y="439"/>
                  </a:lnTo>
                  <a:lnTo>
                    <a:pt x="127" y="420"/>
                  </a:lnTo>
                  <a:lnTo>
                    <a:pt x="122" y="402"/>
                  </a:lnTo>
                  <a:lnTo>
                    <a:pt x="118" y="389"/>
                  </a:lnTo>
                  <a:lnTo>
                    <a:pt x="115" y="380"/>
                  </a:lnTo>
                  <a:lnTo>
                    <a:pt x="115" y="376"/>
                  </a:lnTo>
                  <a:lnTo>
                    <a:pt x="86" y="288"/>
                  </a:lnTo>
                  <a:lnTo>
                    <a:pt x="58" y="209"/>
                  </a:lnTo>
                  <a:lnTo>
                    <a:pt x="52" y="190"/>
                  </a:lnTo>
                  <a:lnTo>
                    <a:pt x="48" y="169"/>
                  </a:lnTo>
                  <a:lnTo>
                    <a:pt x="47" y="148"/>
                  </a:lnTo>
                  <a:lnTo>
                    <a:pt x="46" y="129"/>
                  </a:lnTo>
                  <a:lnTo>
                    <a:pt x="47" y="111"/>
                  </a:lnTo>
                  <a:lnTo>
                    <a:pt x="48" y="96"/>
                  </a:lnTo>
                  <a:lnTo>
                    <a:pt x="48" y="87"/>
                  </a:lnTo>
                  <a:lnTo>
                    <a:pt x="49" y="83"/>
                  </a:lnTo>
                  <a:lnTo>
                    <a:pt x="38" y="73"/>
                  </a:lnTo>
                  <a:lnTo>
                    <a:pt x="26" y="63"/>
                  </a:lnTo>
                  <a:lnTo>
                    <a:pt x="16" y="52"/>
                  </a:lnTo>
                  <a:lnTo>
                    <a:pt x="8" y="45"/>
                  </a:lnTo>
                  <a:lnTo>
                    <a:pt x="2" y="39"/>
                  </a:lnTo>
                  <a:lnTo>
                    <a:pt x="0" y="37"/>
                  </a:lnTo>
                  <a:lnTo>
                    <a:pt x="9" y="24"/>
                  </a:lnTo>
                  <a:lnTo>
                    <a:pt x="17" y="13"/>
                  </a:lnTo>
                  <a:lnTo>
                    <a:pt x="21" y="10"/>
                  </a:lnTo>
                  <a:lnTo>
                    <a:pt x="24" y="7"/>
                  </a:lnTo>
                  <a:lnTo>
                    <a:pt x="40" y="8"/>
                  </a:lnTo>
                  <a:lnTo>
                    <a:pt x="53" y="7"/>
                  </a:lnTo>
                  <a:lnTo>
                    <a:pt x="61" y="6"/>
                  </a:lnTo>
                  <a:lnTo>
                    <a:pt x="66" y="3"/>
                  </a:lnTo>
                  <a:lnTo>
                    <a:pt x="69" y="2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112F109B-991B-4D1B-9390-052575B2C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560" y="4470600"/>
              <a:ext cx="72885" cy="102039"/>
            </a:xfrm>
            <a:custGeom>
              <a:avLst/>
              <a:gdLst>
                <a:gd name="T0" fmla="*/ 115 w 149"/>
                <a:gd name="T1" fmla="*/ 0 h 209"/>
                <a:gd name="T2" fmla="*/ 128 w 149"/>
                <a:gd name="T3" fmla="*/ 19 h 209"/>
                <a:gd name="T4" fmla="*/ 137 w 149"/>
                <a:gd name="T5" fmla="*/ 39 h 209"/>
                <a:gd name="T6" fmla="*/ 142 w 149"/>
                <a:gd name="T7" fmla="*/ 55 h 209"/>
                <a:gd name="T8" fmla="*/ 146 w 149"/>
                <a:gd name="T9" fmla="*/ 70 h 209"/>
                <a:gd name="T10" fmla="*/ 147 w 149"/>
                <a:gd name="T11" fmla="*/ 79 h 209"/>
                <a:gd name="T12" fmla="*/ 149 w 149"/>
                <a:gd name="T13" fmla="*/ 83 h 209"/>
                <a:gd name="T14" fmla="*/ 146 w 149"/>
                <a:gd name="T15" fmla="*/ 99 h 209"/>
                <a:gd name="T16" fmla="*/ 142 w 149"/>
                <a:gd name="T17" fmla="*/ 117 h 209"/>
                <a:gd name="T18" fmla="*/ 138 w 149"/>
                <a:gd name="T19" fmla="*/ 133 h 209"/>
                <a:gd name="T20" fmla="*/ 133 w 149"/>
                <a:gd name="T21" fmla="*/ 146 h 209"/>
                <a:gd name="T22" fmla="*/ 131 w 149"/>
                <a:gd name="T23" fmla="*/ 155 h 209"/>
                <a:gd name="T24" fmla="*/ 129 w 149"/>
                <a:gd name="T25" fmla="*/ 158 h 209"/>
                <a:gd name="T26" fmla="*/ 118 w 149"/>
                <a:gd name="T27" fmla="*/ 178 h 209"/>
                <a:gd name="T28" fmla="*/ 107 w 149"/>
                <a:gd name="T29" fmla="*/ 193 h 209"/>
                <a:gd name="T30" fmla="*/ 97 w 149"/>
                <a:gd name="T31" fmla="*/ 202 h 209"/>
                <a:gd name="T32" fmla="*/ 88 w 149"/>
                <a:gd name="T33" fmla="*/ 207 h 209"/>
                <a:gd name="T34" fmla="*/ 79 w 149"/>
                <a:gd name="T35" fmla="*/ 209 h 209"/>
                <a:gd name="T36" fmla="*/ 72 w 149"/>
                <a:gd name="T37" fmla="*/ 209 h 209"/>
                <a:gd name="T38" fmla="*/ 67 w 149"/>
                <a:gd name="T39" fmla="*/ 208 h 209"/>
                <a:gd name="T40" fmla="*/ 66 w 149"/>
                <a:gd name="T41" fmla="*/ 207 h 209"/>
                <a:gd name="T42" fmla="*/ 42 w 149"/>
                <a:gd name="T43" fmla="*/ 185 h 209"/>
                <a:gd name="T44" fmla="*/ 26 w 149"/>
                <a:gd name="T45" fmla="*/ 163 h 209"/>
                <a:gd name="T46" fmla="*/ 14 w 149"/>
                <a:gd name="T47" fmla="*/ 139 h 209"/>
                <a:gd name="T48" fmla="*/ 8 w 149"/>
                <a:gd name="T49" fmla="*/ 119 h 209"/>
                <a:gd name="T50" fmla="*/ 4 w 149"/>
                <a:gd name="T51" fmla="*/ 101 h 209"/>
                <a:gd name="T52" fmla="*/ 4 w 149"/>
                <a:gd name="T53" fmla="*/ 85 h 209"/>
                <a:gd name="T54" fmla="*/ 4 w 149"/>
                <a:gd name="T55" fmla="*/ 76 h 209"/>
                <a:gd name="T56" fmla="*/ 4 w 149"/>
                <a:gd name="T57" fmla="*/ 72 h 209"/>
                <a:gd name="T58" fmla="*/ 0 w 149"/>
                <a:gd name="T59" fmla="*/ 6 h 209"/>
                <a:gd name="T60" fmla="*/ 6 w 149"/>
                <a:gd name="T61" fmla="*/ 32 h 209"/>
                <a:gd name="T62" fmla="*/ 13 w 149"/>
                <a:gd name="T63" fmla="*/ 50 h 209"/>
                <a:gd name="T64" fmla="*/ 19 w 149"/>
                <a:gd name="T65" fmla="*/ 63 h 209"/>
                <a:gd name="T66" fmla="*/ 26 w 149"/>
                <a:gd name="T67" fmla="*/ 70 h 209"/>
                <a:gd name="T68" fmla="*/ 31 w 149"/>
                <a:gd name="T69" fmla="*/ 73 h 209"/>
                <a:gd name="T70" fmla="*/ 35 w 149"/>
                <a:gd name="T71" fmla="*/ 76 h 209"/>
                <a:gd name="T72" fmla="*/ 36 w 149"/>
                <a:gd name="T73" fmla="*/ 76 h 209"/>
                <a:gd name="T74" fmla="*/ 36 w 149"/>
                <a:gd name="T75" fmla="*/ 85 h 209"/>
                <a:gd name="T76" fmla="*/ 42 w 149"/>
                <a:gd name="T77" fmla="*/ 88 h 209"/>
                <a:gd name="T78" fmla="*/ 52 w 149"/>
                <a:gd name="T79" fmla="*/ 89 h 209"/>
                <a:gd name="T80" fmla="*/ 62 w 149"/>
                <a:gd name="T81" fmla="*/ 89 h 209"/>
                <a:gd name="T82" fmla="*/ 70 w 149"/>
                <a:gd name="T83" fmla="*/ 89 h 209"/>
                <a:gd name="T84" fmla="*/ 72 w 149"/>
                <a:gd name="T85" fmla="*/ 89 h 209"/>
                <a:gd name="T86" fmla="*/ 88 w 149"/>
                <a:gd name="T87" fmla="*/ 86 h 209"/>
                <a:gd name="T88" fmla="*/ 98 w 149"/>
                <a:gd name="T89" fmla="*/ 80 h 209"/>
                <a:gd name="T90" fmla="*/ 107 w 149"/>
                <a:gd name="T91" fmla="*/ 70 h 209"/>
                <a:gd name="T92" fmla="*/ 112 w 149"/>
                <a:gd name="T93" fmla="*/ 57 h 209"/>
                <a:gd name="T94" fmla="*/ 115 w 149"/>
                <a:gd name="T95" fmla="*/ 44 h 209"/>
                <a:gd name="T96" fmla="*/ 116 w 149"/>
                <a:gd name="T97" fmla="*/ 31 h 209"/>
                <a:gd name="T98" fmla="*/ 116 w 149"/>
                <a:gd name="T99" fmla="*/ 19 h 209"/>
                <a:gd name="T100" fmla="*/ 116 w 149"/>
                <a:gd name="T101" fmla="*/ 9 h 209"/>
                <a:gd name="T102" fmla="*/ 116 w 149"/>
                <a:gd name="T103" fmla="*/ 2 h 209"/>
                <a:gd name="T104" fmla="*/ 115 w 149"/>
                <a:gd name="T105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9" h="209">
                  <a:moveTo>
                    <a:pt x="115" y="0"/>
                  </a:moveTo>
                  <a:lnTo>
                    <a:pt x="128" y="19"/>
                  </a:lnTo>
                  <a:lnTo>
                    <a:pt x="137" y="39"/>
                  </a:lnTo>
                  <a:lnTo>
                    <a:pt x="142" y="55"/>
                  </a:lnTo>
                  <a:lnTo>
                    <a:pt x="146" y="70"/>
                  </a:lnTo>
                  <a:lnTo>
                    <a:pt x="147" y="79"/>
                  </a:lnTo>
                  <a:lnTo>
                    <a:pt x="149" y="83"/>
                  </a:lnTo>
                  <a:lnTo>
                    <a:pt x="146" y="99"/>
                  </a:lnTo>
                  <a:lnTo>
                    <a:pt x="142" y="117"/>
                  </a:lnTo>
                  <a:lnTo>
                    <a:pt x="138" y="133"/>
                  </a:lnTo>
                  <a:lnTo>
                    <a:pt x="133" y="146"/>
                  </a:lnTo>
                  <a:lnTo>
                    <a:pt x="131" y="155"/>
                  </a:lnTo>
                  <a:lnTo>
                    <a:pt x="129" y="158"/>
                  </a:lnTo>
                  <a:lnTo>
                    <a:pt x="118" y="178"/>
                  </a:lnTo>
                  <a:lnTo>
                    <a:pt x="107" y="193"/>
                  </a:lnTo>
                  <a:lnTo>
                    <a:pt x="97" y="202"/>
                  </a:lnTo>
                  <a:lnTo>
                    <a:pt x="88" y="207"/>
                  </a:lnTo>
                  <a:lnTo>
                    <a:pt x="79" y="209"/>
                  </a:lnTo>
                  <a:lnTo>
                    <a:pt x="72" y="209"/>
                  </a:lnTo>
                  <a:lnTo>
                    <a:pt x="67" y="208"/>
                  </a:lnTo>
                  <a:lnTo>
                    <a:pt x="66" y="207"/>
                  </a:lnTo>
                  <a:lnTo>
                    <a:pt x="42" y="185"/>
                  </a:lnTo>
                  <a:lnTo>
                    <a:pt x="26" y="163"/>
                  </a:lnTo>
                  <a:lnTo>
                    <a:pt x="14" y="139"/>
                  </a:lnTo>
                  <a:lnTo>
                    <a:pt x="8" y="119"/>
                  </a:lnTo>
                  <a:lnTo>
                    <a:pt x="4" y="101"/>
                  </a:lnTo>
                  <a:lnTo>
                    <a:pt x="4" y="85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0" y="6"/>
                  </a:lnTo>
                  <a:lnTo>
                    <a:pt x="6" y="32"/>
                  </a:lnTo>
                  <a:lnTo>
                    <a:pt x="13" y="50"/>
                  </a:lnTo>
                  <a:lnTo>
                    <a:pt x="19" y="63"/>
                  </a:lnTo>
                  <a:lnTo>
                    <a:pt x="26" y="70"/>
                  </a:lnTo>
                  <a:lnTo>
                    <a:pt x="31" y="73"/>
                  </a:lnTo>
                  <a:lnTo>
                    <a:pt x="35" y="76"/>
                  </a:lnTo>
                  <a:lnTo>
                    <a:pt x="36" y="76"/>
                  </a:lnTo>
                  <a:lnTo>
                    <a:pt x="36" y="85"/>
                  </a:lnTo>
                  <a:lnTo>
                    <a:pt x="42" y="88"/>
                  </a:lnTo>
                  <a:lnTo>
                    <a:pt x="52" y="89"/>
                  </a:lnTo>
                  <a:lnTo>
                    <a:pt x="62" y="89"/>
                  </a:lnTo>
                  <a:lnTo>
                    <a:pt x="70" y="89"/>
                  </a:lnTo>
                  <a:lnTo>
                    <a:pt x="72" y="89"/>
                  </a:lnTo>
                  <a:lnTo>
                    <a:pt x="88" y="86"/>
                  </a:lnTo>
                  <a:lnTo>
                    <a:pt x="98" y="80"/>
                  </a:lnTo>
                  <a:lnTo>
                    <a:pt x="107" y="70"/>
                  </a:lnTo>
                  <a:lnTo>
                    <a:pt x="112" y="57"/>
                  </a:lnTo>
                  <a:lnTo>
                    <a:pt x="115" y="44"/>
                  </a:lnTo>
                  <a:lnTo>
                    <a:pt x="116" y="31"/>
                  </a:lnTo>
                  <a:lnTo>
                    <a:pt x="116" y="19"/>
                  </a:lnTo>
                  <a:lnTo>
                    <a:pt x="116" y="9"/>
                  </a:lnTo>
                  <a:lnTo>
                    <a:pt x="116" y="2"/>
                  </a:lnTo>
                  <a:lnTo>
                    <a:pt x="1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45" name="Freeform 55">
              <a:extLst>
                <a:ext uri="{FF2B5EF4-FFF2-40B4-BE49-F238E27FC236}">
                  <a16:creationId xmlns:a16="http://schemas.microsoft.com/office/drawing/2014/main" id="{7BFC46CB-4F9A-4001-B901-66D274C31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679" y="4174535"/>
              <a:ext cx="80240" cy="73645"/>
            </a:xfrm>
            <a:custGeom>
              <a:avLst/>
              <a:gdLst>
                <a:gd name="T0" fmla="*/ 11 w 145"/>
                <a:gd name="T1" fmla="*/ 0 h 134"/>
                <a:gd name="T2" fmla="*/ 30 w 145"/>
                <a:gd name="T3" fmla="*/ 14 h 134"/>
                <a:gd name="T4" fmla="*/ 51 w 145"/>
                <a:gd name="T5" fmla="*/ 24 h 134"/>
                <a:gd name="T6" fmla="*/ 71 w 145"/>
                <a:gd name="T7" fmla="*/ 29 h 134"/>
                <a:gd name="T8" fmla="*/ 92 w 145"/>
                <a:gd name="T9" fmla="*/ 32 h 134"/>
                <a:gd name="T10" fmla="*/ 110 w 145"/>
                <a:gd name="T11" fmla="*/ 32 h 134"/>
                <a:gd name="T12" fmla="*/ 126 w 145"/>
                <a:gd name="T13" fmla="*/ 31 h 134"/>
                <a:gd name="T14" fmla="*/ 135 w 145"/>
                <a:gd name="T15" fmla="*/ 29 h 134"/>
                <a:gd name="T16" fmla="*/ 139 w 145"/>
                <a:gd name="T17" fmla="*/ 29 h 134"/>
                <a:gd name="T18" fmla="*/ 138 w 145"/>
                <a:gd name="T19" fmla="*/ 58 h 134"/>
                <a:gd name="T20" fmla="*/ 139 w 145"/>
                <a:gd name="T21" fmla="*/ 82 h 134"/>
                <a:gd name="T22" fmla="*/ 141 w 145"/>
                <a:gd name="T23" fmla="*/ 104 h 134"/>
                <a:gd name="T24" fmla="*/ 143 w 145"/>
                <a:gd name="T25" fmla="*/ 120 h 134"/>
                <a:gd name="T26" fmla="*/ 145 w 145"/>
                <a:gd name="T27" fmla="*/ 130 h 134"/>
                <a:gd name="T28" fmla="*/ 145 w 145"/>
                <a:gd name="T29" fmla="*/ 134 h 134"/>
                <a:gd name="T30" fmla="*/ 106 w 145"/>
                <a:gd name="T31" fmla="*/ 125 h 134"/>
                <a:gd name="T32" fmla="*/ 75 w 145"/>
                <a:gd name="T33" fmla="*/ 115 h 134"/>
                <a:gd name="T34" fmla="*/ 51 w 145"/>
                <a:gd name="T35" fmla="*/ 103 h 134"/>
                <a:gd name="T36" fmla="*/ 33 w 145"/>
                <a:gd name="T37" fmla="*/ 91 h 134"/>
                <a:gd name="T38" fmla="*/ 20 w 145"/>
                <a:gd name="T39" fmla="*/ 81 h 134"/>
                <a:gd name="T40" fmla="*/ 11 w 145"/>
                <a:gd name="T41" fmla="*/ 72 h 134"/>
                <a:gd name="T42" fmla="*/ 4 w 145"/>
                <a:gd name="T43" fmla="*/ 66 h 134"/>
                <a:gd name="T44" fmla="*/ 2 w 145"/>
                <a:gd name="T45" fmla="*/ 60 h 134"/>
                <a:gd name="T46" fmla="*/ 0 w 145"/>
                <a:gd name="T47" fmla="*/ 58 h 134"/>
                <a:gd name="T48" fmla="*/ 11 w 145"/>
                <a:gd name="T49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134">
                  <a:moveTo>
                    <a:pt x="11" y="0"/>
                  </a:moveTo>
                  <a:lnTo>
                    <a:pt x="30" y="14"/>
                  </a:lnTo>
                  <a:lnTo>
                    <a:pt x="51" y="24"/>
                  </a:lnTo>
                  <a:lnTo>
                    <a:pt x="71" y="29"/>
                  </a:lnTo>
                  <a:lnTo>
                    <a:pt x="92" y="32"/>
                  </a:lnTo>
                  <a:lnTo>
                    <a:pt x="110" y="32"/>
                  </a:lnTo>
                  <a:lnTo>
                    <a:pt x="126" y="31"/>
                  </a:lnTo>
                  <a:lnTo>
                    <a:pt x="135" y="29"/>
                  </a:lnTo>
                  <a:lnTo>
                    <a:pt x="139" y="29"/>
                  </a:lnTo>
                  <a:lnTo>
                    <a:pt x="138" y="58"/>
                  </a:lnTo>
                  <a:lnTo>
                    <a:pt x="139" y="82"/>
                  </a:lnTo>
                  <a:lnTo>
                    <a:pt x="141" y="104"/>
                  </a:lnTo>
                  <a:lnTo>
                    <a:pt x="143" y="120"/>
                  </a:lnTo>
                  <a:lnTo>
                    <a:pt x="145" y="130"/>
                  </a:lnTo>
                  <a:lnTo>
                    <a:pt x="145" y="134"/>
                  </a:lnTo>
                  <a:lnTo>
                    <a:pt x="106" y="125"/>
                  </a:lnTo>
                  <a:lnTo>
                    <a:pt x="75" y="115"/>
                  </a:lnTo>
                  <a:lnTo>
                    <a:pt x="51" y="103"/>
                  </a:lnTo>
                  <a:lnTo>
                    <a:pt x="33" y="91"/>
                  </a:lnTo>
                  <a:lnTo>
                    <a:pt x="20" y="81"/>
                  </a:lnTo>
                  <a:lnTo>
                    <a:pt x="11" y="72"/>
                  </a:lnTo>
                  <a:lnTo>
                    <a:pt x="4" y="66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100">
                <a:solidFill>
                  <a:schemeClr val="bg1"/>
                </a:solidFill>
              </a:endParaRPr>
            </a:p>
          </p:txBody>
        </p:sp>
      </p:grpSp>
      <p:sp>
        <p:nvSpPr>
          <p:cNvPr id="46" name="Frame 17">
            <a:extLst>
              <a:ext uri="{FF2B5EF4-FFF2-40B4-BE49-F238E27FC236}">
                <a16:creationId xmlns:a16="http://schemas.microsoft.com/office/drawing/2014/main" id="{EA4ABD9D-DAB4-4718-B4DA-ED71B21AA1D2}"/>
              </a:ext>
            </a:extLst>
          </p:cNvPr>
          <p:cNvSpPr/>
          <p:nvPr/>
        </p:nvSpPr>
        <p:spPr>
          <a:xfrm>
            <a:off x="8306707" y="4064780"/>
            <a:ext cx="239954" cy="22806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1D46370-04DA-E574-7EEB-FFEE4468941D}"/>
              </a:ext>
            </a:extLst>
          </p:cNvPr>
          <p:cNvSpPr/>
          <p:nvPr/>
        </p:nvSpPr>
        <p:spPr>
          <a:xfrm>
            <a:off x="9145783" y="2015925"/>
            <a:ext cx="2602275" cy="80671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Digital Marketing</a:t>
            </a:r>
          </a:p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FFA62-A023-6670-D78F-684DC3659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32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What After You Join? 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E096AE-D862-43DF-8F16-B19D365CB1BE}"/>
              </a:ext>
            </a:extLst>
          </p:cNvPr>
          <p:cNvSpPr/>
          <p:nvPr/>
        </p:nvSpPr>
        <p:spPr>
          <a:xfrm>
            <a:off x="8018653" y="1798028"/>
            <a:ext cx="3284799" cy="477688"/>
          </a:xfrm>
          <a:prstGeom prst="rect">
            <a:avLst/>
          </a:prstGeom>
          <a:solidFill>
            <a:srgbClr val="002060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D68E52-820A-41AB-ABEB-63036FE2A49F}"/>
              </a:ext>
            </a:extLst>
          </p:cNvPr>
          <p:cNvSpPr/>
          <p:nvPr/>
        </p:nvSpPr>
        <p:spPr>
          <a:xfrm>
            <a:off x="752480" y="3323091"/>
            <a:ext cx="3284799" cy="581853"/>
          </a:xfrm>
          <a:prstGeom prst="rect">
            <a:avLst/>
          </a:prstGeom>
          <a:solidFill>
            <a:srgbClr val="5A9BD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Bent-Up Arrow 129">
            <a:extLst>
              <a:ext uri="{FF2B5EF4-FFF2-40B4-BE49-F238E27FC236}">
                <a16:creationId xmlns:a16="http://schemas.microsoft.com/office/drawing/2014/main" id="{B380F367-BC2D-4D1A-A3AA-5B48CF9A822E}"/>
              </a:ext>
            </a:extLst>
          </p:cNvPr>
          <p:cNvSpPr/>
          <p:nvPr/>
        </p:nvSpPr>
        <p:spPr>
          <a:xfrm rot="16200000" flipV="1">
            <a:off x="2573864" y="2688819"/>
            <a:ext cx="360201" cy="907906"/>
          </a:xfrm>
          <a:prstGeom prst="bentUpArrow">
            <a:avLst>
              <a:gd name="adj1" fmla="val 36792"/>
              <a:gd name="adj2" fmla="val 29908"/>
              <a:gd name="adj3" fmla="val 39724"/>
            </a:avLst>
          </a:prstGeom>
          <a:solidFill>
            <a:srgbClr val="5A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60D9AB-1FC9-4F18-BE92-F787B8BB69B8}"/>
              </a:ext>
            </a:extLst>
          </p:cNvPr>
          <p:cNvSpPr/>
          <p:nvPr/>
        </p:nvSpPr>
        <p:spPr>
          <a:xfrm>
            <a:off x="3174538" y="2814737"/>
            <a:ext cx="3714394" cy="47768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Bent-Up Arrow 130">
            <a:extLst>
              <a:ext uri="{FF2B5EF4-FFF2-40B4-BE49-F238E27FC236}">
                <a16:creationId xmlns:a16="http://schemas.microsoft.com/office/drawing/2014/main" id="{678576DB-A9D0-4D32-86A1-1858E691C8F1}"/>
              </a:ext>
            </a:extLst>
          </p:cNvPr>
          <p:cNvSpPr/>
          <p:nvPr/>
        </p:nvSpPr>
        <p:spPr>
          <a:xfrm rot="16200000" flipV="1">
            <a:off x="4979231" y="2196285"/>
            <a:ext cx="360201" cy="907906"/>
          </a:xfrm>
          <a:prstGeom prst="bentUpArrow">
            <a:avLst>
              <a:gd name="adj1" fmla="val 36792"/>
              <a:gd name="adj2" fmla="val 29908"/>
              <a:gd name="adj3" fmla="val 39724"/>
            </a:avLst>
          </a:prstGeom>
          <a:solidFill>
            <a:srgbClr val="224A9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A73F78-1244-40F0-BE13-30F87A240951}"/>
              </a:ext>
            </a:extLst>
          </p:cNvPr>
          <p:cNvSpPr/>
          <p:nvPr/>
        </p:nvSpPr>
        <p:spPr>
          <a:xfrm>
            <a:off x="5596595" y="2306382"/>
            <a:ext cx="3284799" cy="47768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Bent-Up Arrow 131">
            <a:extLst>
              <a:ext uri="{FF2B5EF4-FFF2-40B4-BE49-F238E27FC236}">
                <a16:creationId xmlns:a16="http://schemas.microsoft.com/office/drawing/2014/main" id="{5FD2A6D5-1BE6-4887-8E90-3BF8DA3D42E2}"/>
              </a:ext>
            </a:extLst>
          </p:cNvPr>
          <p:cNvSpPr/>
          <p:nvPr/>
        </p:nvSpPr>
        <p:spPr>
          <a:xfrm rot="16200000" flipV="1">
            <a:off x="7384599" y="1703751"/>
            <a:ext cx="360201" cy="907908"/>
          </a:xfrm>
          <a:prstGeom prst="bentUpArrow">
            <a:avLst>
              <a:gd name="adj1" fmla="val 36792"/>
              <a:gd name="adj2" fmla="val 29908"/>
              <a:gd name="adj3" fmla="val 39724"/>
            </a:avLst>
          </a:prstGeom>
          <a:solidFill>
            <a:srgbClr val="010A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42C8A2-AC29-4323-AF3D-37D26195CAA7}"/>
              </a:ext>
            </a:extLst>
          </p:cNvPr>
          <p:cNvSpPr txBox="1"/>
          <p:nvPr/>
        </p:nvSpPr>
        <p:spPr>
          <a:xfrm>
            <a:off x="1261250" y="3336943"/>
            <a:ext cx="2652495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ko-K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Students will be Divided in a group of 3-4 students &amp; Projects will be briefed by Industry Mentors  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C86E91-8731-463A-A61D-5F7146293BF3}"/>
              </a:ext>
            </a:extLst>
          </p:cNvPr>
          <p:cNvSpPr txBox="1"/>
          <p:nvPr/>
        </p:nvSpPr>
        <p:spPr>
          <a:xfrm>
            <a:off x="3697116" y="2834674"/>
            <a:ext cx="319181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altLang="ko-K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Live learning sessions </a:t>
            </a:r>
            <a:r>
              <a:rPr lang="en-IN" altLang="ko-KR" sz="1100" b="1" kern="0" dirty="0">
                <a:solidFill>
                  <a:prstClr val="white"/>
                </a:solidFill>
                <a:latin typeface="Arial"/>
                <a:cs typeface="Arial" pitchFamily="34" charset="0"/>
              </a:rPr>
              <a:t>on</a:t>
            </a:r>
            <a:r>
              <a:rPr kumimoji="0" lang="en-IN" altLang="ko-KR" sz="11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1</a:t>
            </a:r>
            <a:r>
              <a:rPr kumimoji="0" lang="en-IN" altLang="ko-KR" sz="11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st</a:t>
            </a:r>
            <a:r>
              <a:rPr kumimoji="0" lang="en-IN" altLang="ko-KR" sz="11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weekend (Sat and Sun)</a:t>
            </a:r>
            <a:r>
              <a:rPr kumimoji="0" lang="en-IN" altLang="ko-K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at</a:t>
            </a:r>
            <a:r>
              <a:rPr kumimoji="0" lang="en-IN" altLang="ko-KR" sz="11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a convenient time 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BBFE9E-6A6D-44FF-868C-93F65423E209}"/>
              </a:ext>
            </a:extLst>
          </p:cNvPr>
          <p:cNvSpPr txBox="1"/>
          <p:nvPr/>
        </p:nvSpPr>
        <p:spPr>
          <a:xfrm>
            <a:off x="5852613" y="2335591"/>
            <a:ext cx="302878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altLang="ko-KR" sz="1100" b="1" kern="0" dirty="0">
                <a:solidFill>
                  <a:prstClr val="white"/>
                </a:solidFill>
                <a:latin typeface="Arial"/>
                <a:cs typeface="Arial" pitchFamily="34" charset="0"/>
              </a:rPr>
              <a:t>1-month self-paced live project under the guidance of </a:t>
            </a:r>
            <a:r>
              <a:rPr kumimoji="0" lang="en-IN" altLang="ko-K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Industry mentors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154003-1D95-4E13-B084-A4C9DBE7B829}"/>
              </a:ext>
            </a:extLst>
          </p:cNvPr>
          <p:cNvSpPr txBox="1"/>
          <p:nvPr/>
        </p:nvSpPr>
        <p:spPr>
          <a:xfrm>
            <a:off x="8300144" y="1807459"/>
            <a:ext cx="290196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b="1" kern="0" baseline="0" dirty="0">
                <a:solidFill>
                  <a:prstClr val="white"/>
                </a:solidFill>
                <a:latin typeface="Arial"/>
                <a:cs typeface="Arial" pitchFamily="34" charset="0"/>
              </a:rPr>
              <a:t>CV Points: Program Certificate, Live Project </a:t>
            </a:r>
            <a:r>
              <a:rPr lang="en-US" altLang="ko-KR" sz="1100" b="1" kern="0" dirty="0">
                <a:solidFill>
                  <a:prstClr val="white"/>
                </a:solidFill>
                <a:latin typeface="Arial"/>
                <a:cs typeface="Arial" pitchFamily="34" charset="0"/>
              </a:rPr>
              <a:t>C</a:t>
            </a:r>
            <a:r>
              <a:rPr lang="en-US" altLang="ko-KR" sz="1100" b="1" kern="0" baseline="0" dirty="0">
                <a:solidFill>
                  <a:prstClr val="white"/>
                </a:solidFill>
                <a:latin typeface="Arial"/>
                <a:cs typeface="Arial" pitchFamily="34" charset="0"/>
              </a:rPr>
              <a:t>erti</a:t>
            </a:r>
            <a:r>
              <a:rPr lang="en-US" altLang="ko-KR" sz="1100" b="1" kern="0" dirty="0">
                <a:solidFill>
                  <a:prstClr val="white"/>
                </a:solidFill>
                <a:latin typeface="Arial"/>
                <a:cs typeface="Arial" pitchFamily="34" charset="0"/>
              </a:rPr>
              <a:t>ficate, LOR (Top 50%)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9AB97FDB-F276-4835-8283-69E0F1D308F6}"/>
              </a:ext>
            </a:extLst>
          </p:cNvPr>
          <p:cNvSpPr/>
          <p:nvPr/>
        </p:nvSpPr>
        <p:spPr>
          <a:xfrm>
            <a:off x="3338196" y="2953704"/>
            <a:ext cx="228642" cy="197690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Frame 17">
            <a:extLst>
              <a:ext uri="{FF2B5EF4-FFF2-40B4-BE49-F238E27FC236}">
                <a16:creationId xmlns:a16="http://schemas.microsoft.com/office/drawing/2014/main" id="{EA4ABD9D-DAB4-4718-B4DA-ED71B21AA1D2}"/>
              </a:ext>
            </a:extLst>
          </p:cNvPr>
          <p:cNvSpPr/>
          <p:nvPr/>
        </p:nvSpPr>
        <p:spPr>
          <a:xfrm>
            <a:off x="979784" y="3467823"/>
            <a:ext cx="274721" cy="22643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Donut 39">
            <a:extLst>
              <a:ext uri="{FF2B5EF4-FFF2-40B4-BE49-F238E27FC236}">
                <a16:creationId xmlns:a16="http://schemas.microsoft.com/office/drawing/2014/main" id="{4E3A1A1D-B0EC-4AE7-8714-EE3924F57DFC}"/>
              </a:ext>
            </a:extLst>
          </p:cNvPr>
          <p:cNvSpPr/>
          <p:nvPr/>
        </p:nvSpPr>
        <p:spPr>
          <a:xfrm>
            <a:off x="5729759" y="2429160"/>
            <a:ext cx="247474" cy="23609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Frame 17">
            <a:extLst>
              <a:ext uri="{FF2B5EF4-FFF2-40B4-BE49-F238E27FC236}">
                <a16:creationId xmlns:a16="http://schemas.microsoft.com/office/drawing/2014/main" id="{EA4ABD9D-DAB4-4718-B4DA-ED71B21AA1D2}"/>
              </a:ext>
            </a:extLst>
          </p:cNvPr>
          <p:cNvSpPr/>
          <p:nvPr/>
        </p:nvSpPr>
        <p:spPr>
          <a:xfrm>
            <a:off x="8161532" y="1920858"/>
            <a:ext cx="239954" cy="22806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TextBox 1" descr="e7d195523061f1c074694c8bbf98be7b1e4b015d796375963FD28840057458461C7CA0DAD340D15583DEDFC2E3241C4F392EF3A8B4D067B40CF4F149DD7E51F346B0CAB1BCCF6DB2480C67273C6C9E4C33AF3046B1F7F7F0B2A51923447FF2D765CC750011ADC7600C66A8DE278F4F3BF652A6F92B038DDCE276C32D205890E810956E7BBEF46205">
            <a:extLst>
              <a:ext uri="{FF2B5EF4-FFF2-40B4-BE49-F238E27FC236}">
                <a16:creationId xmlns:a16="http://schemas.microsoft.com/office/drawing/2014/main" id="{714FF916-C50A-4EE7-B4C8-1FCBF9D8C2A9}"/>
              </a:ext>
            </a:extLst>
          </p:cNvPr>
          <p:cNvSpPr txBox="1"/>
          <p:nvPr/>
        </p:nvSpPr>
        <p:spPr>
          <a:xfrm>
            <a:off x="752418" y="4407645"/>
            <a:ext cx="10449630" cy="330072"/>
          </a:xfrm>
          <a:prstGeom prst="rect">
            <a:avLst/>
          </a:prstGeom>
          <a:noFill/>
        </p:spPr>
        <p:txBody>
          <a:bodyPr wrap="square" lIns="72000" tIns="72000" rIns="72000" bIns="72000" rtlCol="0" anchor="t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Projects will be based on the existing problem statements / mock summer internship project titles of Companies such as  </a:t>
            </a:r>
          </a:p>
        </p:txBody>
      </p:sp>
      <p:pic>
        <p:nvPicPr>
          <p:cNvPr id="51" name="Picture 12" descr="The Branding Source: New logo: Asian Paints">
            <a:extLst>
              <a:ext uri="{FF2B5EF4-FFF2-40B4-BE49-F238E27FC236}">
                <a16:creationId xmlns:a16="http://schemas.microsoft.com/office/drawing/2014/main" id="{D287EA77-AE1E-49A1-B131-50D1EFFCD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0" y="5121506"/>
            <a:ext cx="1177137" cy="9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6" descr="File:Godrej Logo.svg - Wikimedia Commons">
            <a:extLst>
              <a:ext uri="{FF2B5EF4-FFF2-40B4-BE49-F238E27FC236}">
                <a16:creationId xmlns:a16="http://schemas.microsoft.com/office/drawing/2014/main" id="{8F9A5596-45C2-480C-9C31-09FAA1A9E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80" y="5179493"/>
            <a:ext cx="1531737" cy="7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8F2C4B-4848-48D6-895C-386A1C74A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08" y="4935331"/>
            <a:ext cx="1638465" cy="122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0B55E-7D16-47F1-988D-CF05246D3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91" y="5045739"/>
            <a:ext cx="1925924" cy="10064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991" y="5275099"/>
            <a:ext cx="2011045" cy="605324"/>
          </a:xfrm>
          <a:prstGeom prst="rect">
            <a:avLst/>
          </a:prstGeom>
        </p:spPr>
      </p:pic>
      <p:pic>
        <p:nvPicPr>
          <p:cNvPr id="1026" name="Picture 2" descr="Meesho · GitHu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085" y="4799256"/>
            <a:ext cx="1363342" cy="136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4075CA-3042-FDBA-F086-0504F8FE3B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46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Brand Management Program (BMP)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466326" y="1713607"/>
            <a:ext cx="3474532" cy="52044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Live Corporate Experience Projects 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327" y="2374738"/>
            <a:ext cx="347453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>
              <a:spcAft>
                <a:spcPts val="300"/>
              </a:spcAft>
            </a:pPr>
            <a:r>
              <a:rPr lang="en-US" sz="1400" b="1" dirty="0">
                <a:solidFill>
                  <a:srgbClr val="002060"/>
                </a:solidFill>
              </a:rPr>
              <a:t>Branding Project for Godrej</a:t>
            </a:r>
          </a:p>
          <a:p>
            <a:pPr algn="just" fontAlgn="b">
              <a:spcAft>
                <a:spcPts val="300"/>
              </a:spcAft>
            </a:pPr>
            <a:r>
              <a:rPr lang="en-US" sz="1400" b="1" dirty="0"/>
              <a:t>Brand Management Project for a Cosmetics Product: </a:t>
            </a:r>
          </a:p>
          <a:p>
            <a:pPr algn="just" fontAlgn="b">
              <a:spcAft>
                <a:spcPts val="300"/>
              </a:spcAft>
            </a:pPr>
            <a:r>
              <a:rPr lang="en-US" sz="1400" dirty="0"/>
              <a:t>You need to do both primary and secondary research and understand consumer behavior to suggest and implement appropriate activation.</a:t>
            </a:r>
          </a:p>
          <a:p>
            <a:pPr algn="just" fontAlgn="b">
              <a:spcAft>
                <a:spcPts val="300"/>
              </a:spcAft>
            </a:pPr>
            <a:endParaRPr lang="en-US" sz="1400" dirty="0"/>
          </a:p>
          <a:p>
            <a:pPr algn="ctr" fontAlgn="b">
              <a:spcAft>
                <a:spcPts val="300"/>
              </a:spcAft>
            </a:pPr>
            <a:r>
              <a:rPr lang="en-US" sz="1400" dirty="0"/>
              <a:t>or</a:t>
            </a:r>
          </a:p>
          <a:p>
            <a:pPr algn="just" fontAlgn="b">
              <a:spcAft>
                <a:spcPts val="300"/>
              </a:spcAft>
            </a:pPr>
            <a:endParaRPr lang="en-US" sz="1400" dirty="0"/>
          </a:p>
          <a:p>
            <a:pPr algn="just" fontAlgn="b">
              <a:spcAft>
                <a:spcPts val="300"/>
              </a:spcAft>
            </a:pPr>
            <a:r>
              <a:rPr lang="en-US" sz="1400" b="1" dirty="0">
                <a:solidFill>
                  <a:srgbClr val="002060"/>
                </a:solidFill>
              </a:rPr>
              <a:t>Branding Project for Asian Paints</a:t>
            </a:r>
          </a:p>
          <a:p>
            <a:pPr algn="just" fontAlgn="b">
              <a:spcAft>
                <a:spcPts val="300"/>
              </a:spcAft>
            </a:pPr>
            <a:r>
              <a:rPr lang="en-US" sz="1400" b="1" dirty="0"/>
              <a:t>Brand Repositioning the A category in B market: </a:t>
            </a:r>
          </a:p>
          <a:p>
            <a:pPr algn="just" fontAlgn="b">
              <a:spcAft>
                <a:spcPts val="300"/>
              </a:spcAft>
            </a:pPr>
            <a:r>
              <a:rPr lang="en-US" sz="1400" dirty="0"/>
              <a:t>Identification of brand opportunity, and create the positioning basis an exhaustive understanding of the consumers.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37286" y="1713607"/>
            <a:ext cx="3474532" cy="52044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Additional Sessions/Training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37287" y="2353956"/>
            <a:ext cx="3474532" cy="144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How to Ace Summer Internships Prep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Making the Most of effective CVs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Effective strategies to crack Interviews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Careers in Marketing and Sales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37286" y="3916004"/>
            <a:ext cx="3474532" cy="52044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Takeaways and Resources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37286" y="4550365"/>
            <a:ext cx="3474532" cy="180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Live Corporate Project Certificate 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Brand Management Program Certificate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Letter of Recommendation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Exclusive E-Book for SIP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300+ exclusive PPT templates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08245" y="1723292"/>
            <a:ext cx="3474532" cy="52044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Concepts you will Master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08246" y="2384423"/>
            <a:ext cx="3474532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Brand Management Process and Strategy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Brand Architecture, Brand Positioning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Brand Identity Personality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Consumer Behavior and Neuro-Marketing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CBBE(Customer Based Brand Equity)Model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Developing Marketing Campaigns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Brand and Pricing power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Situations and Branding efforts. 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Launching a New Product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Defending Against Competition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Competing against Private Label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Critiquing a Marketing Effort &amp;  Advertising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Getting Analytical : Estimation and </a:t>
            </a:r>
            <a:r>
              <a:rPr lang="en-US" sz="1400" dirty="0" err="1"/>
              <a:t>RoI</a:t>
            </a:r>
            <a:endParaRPr lang="en-US" sz="1400" dirty="0"/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Employer Branding</a:t>
            </a:r>
          </a:p>
          <a:p>
            <a:pPr marL="171450" indent="-171450" algn="just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Social Branding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7C771A-9317-2CC8-B47C-8F6302F56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02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2192000" cy="1199463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Product Management Program (PMP)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761164"/>
            <a:ext cx="12192000" cy="100252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466326" y="1713607"/>
            <a:ext cx="3474532" cy="52044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Live Corporate Experience Projects 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327" y="2374738"/>
            <a:ext cx="3474532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>
              <a:spcAft>
                <a:spcPts val="300"/>
              </a:spcAft>
            </a:pPr>
            <a:r>
              <a:rPr lang="en-US" sz="1400" b="1" dirty="0">
                <a:solidFill>
                  <a:srgbClr val="002060"/>
                </a:solidFill>
              </a:rPr>
              <a:t>Product </a:t>
            </a:r>
            <a:r>
              <a:rPr lang="en-US" sz="1400" b="1" dirty="0" err="1">
                <a:solidFill>
                  <a:srgbClr val="002060"/>
                </a:solidFill>
              </a:rPr>
              <a:t>Mgt</a:t>
            </a:r>
            <a:r>
              <a:rPr lang="en-US" sz="1400" b="1" dirty="0">
                <a:solidFill>
                  <a:srgbClr val="002060"/>
                </a:solidFill>
              </a:rPr>
              <a:t> Project for Amazon / </a:t>
            </a:r>
            <a:r>
              <a:rPr lang="en-US" sz="1400" b="1" dirty="0" err="1">
                <a:solidFill>
                  <a:srgbClr val="002060"/>
                </a:solidFill>
              </a:rPr>
              <a:t>Meesho</a:t>
            </a:r>
            <a:endParaRPr lang="en-US" sz="1400" b="1" dirty="0">
              <a:solidFill>
                <a:srgbClr val="002060"/>
              </a:solidFill>
            </a:endParaRPr>
          </a:p>
          <a:p>
            <a:pPr algn="just" fontAlgn="b">
              <a:spcAft>
                <a:spcPts val="300"/>
              </a:spcAft>
            </a:pPr>
            <a:endParaRPr lang="en-US" sz="1200" b="1" dirty="0">
              <a:solidFill>
                <a:srgbClr val="002060"/>
              </a:solidFill>
            </a:endParaRPr>
          </a:p>
          <a:p>
            <a:pPr marL="285750" indent="-2857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Market &amp; Customer Understanding: </a:t>
            </a:r>
            <a:r>
              <a:rPr lang="en-US" sz="1400" dirty="0"/>
              <a:t>Understand the reselling market and needs of resellers.</a:t>
            </a:r>
          </a:p>
          <a:p>
            <a:pPr marL="285750" indent="-2857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Problem Identification &amp; Prioritization</a:t>
            </a:r>
            <a:r>
              <a:rPr lang="en-US" sz="1400" dirty="0"/>
              <a:t>: Adopt a structured approach to identify what problems need to be solved</a:t>
            </a:r>
          </a:p>
          <a:p>
            <a:pPr marL="285750" indent="-2857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Solution Discovery: </a:t>
            </a:r>
            <a:r>
              <a:rPr lang="en-US" sz="1400" dirty="0"/>
              <a:t>Facilitate a process to come up with the best technology-led ideas to solve the prioritized problems. </a:t>
            </a:r>
          </a:p>
          <a:p>
            <a:pPr marL="285750" indent="-2857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Go-to-Market Planning</a:t>
            </a:r>
            <a:r>
              <a:rPr lang="en-US" sz="1400" dirty="0"/>
              <a:t>: Create a go-to-market plan working with business/marketing stakeholders to maximize product adoption and success.</a:t>
            </a:r>
          </a:p>
          <a:p>
            <a:pPr marL="285750" indent="-2857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Roadmap Creation: </a:t>
            </a:r>
            <a:r>
              <a:rPr lang="en-US" sz="1400" dirty="0"/>
              <a:t>3-month forward looking product roadmap creation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08245" y="1723292"/>
            <a:ext cx="3474532" cy="52044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Concepts you will Master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08245" y="2317029"/>
            <a:ext cx="3474532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Introduction to Product Management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Conducting market Research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Competitor Analysis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Performing a feature audit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New feature ideation techniques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Prioritization of product features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Design for product managers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Getting your product features used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Performing product analytics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GTM Strategy	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Building a go-to market strategy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Product Strategy - Introduction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Creating a great product strategy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Technology for product managers</a:t>
            </a:r>
          </a:p>
          <a:p>
            <a:pPr marL="171450" indent="-171450" fontAlgn="b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Placements Orientation and Job Roles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5FA060-B616-CDDF-3D01-804076D7E6B4}"/>
              </a:ext>
            </a:extLst>
          </p:cNvPr>
          <p:cNvSpPr/>
          <p:nvPr/>
        </p:nvSpPr>
        <p:spPr>
          <a:xfrm>
            <a:off x="4337286" y="1713607"/>
            <a:ext cx="3474532" cy="52044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Additional Sessions/Training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7719B1-31A7-194A-85E1-38B7794C8EF6}"/>
              </a:ext>
            </a:extLst>
          </p:cNvPr>
          <p:cNvSpPr/>
          <p:nvPr/>
        </p:nvSpPr>
        <p:spPr>
          <a:xfrm>
            <a:off x="4337287" y="2353956"/>
            <a:ext cx="3474532" cy="144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How to Ace Summer Internships Prep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Making the Most of effective CVs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Effective strategies to crack Interviews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Careers in Marketing and Sales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2747C8-A686-8E1C-104A-FA616B11B323}"/>
              </a:ext>
            </a:extLst>
          </p:cNvPr>
          <p:cNvSpPr/>
          <p:nvPr/>
        </p:nvSpPr>
        <p:spPr>
          <a:xfrm>
            <a:off x="4337286" y="3916004"/>
            <a:ext cx="3474532" cy="520444"/>
          </a:xfrm>
          <a:prstGeom prst="rect">
            <a:avLst/>
          </a:prstGeom>
          <a:gradFill flip="none" rotWithShape="1">
            <a:gsLst>
              <a:gs pos="28000">
                <a:srgbClr val="002060"/>
              </a:gs>
              <a:gs pos="100000">
                <a:schemeClr val="accent5">
                  <a:lumMod val="75000"/>
                </a:schemeClr>
              </a:gs>
              <a:gs pos="79000">
                <a:srgbClr val="28477E"/>
              </a:gs>
              <a:gs pos="51000">
                <a:srgbClr val="1D367D"/>
              </a:gs>
              <a:gs pos="100000">
                <a:schemeClr val="accent5"/>
              </a:gs>
            </a:gsLst>
            <a:lin ang="0" scaled="0"/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方正姚体" panose="02010601030101010101" pitchFamily="2" charset="-122"/>
              </a:rPr>
              <a:t>Takeaways and Resources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917923-3EF0-F008-DD1D-5FB507BF16F4}"/>
              </a:ext>
            </a:extLst>
          </p:cNvPr>
          <p:cNvSpPr/>
          <p:nvPr/>
        </p:nvSpPr>
        <p:spPr>
          <a:xfrm>
            <a:off x="4337286" y="4550365"/>
            <a:ext cx="3474532" cy="180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Live Corporate Project Certificate 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Product Management Program Certificate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Letter of Recommendation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Exclusive E-Book for SIP</a:t>
            </a:r>
          </a:p>
          <a:p>
            <a:pPr marL="171450" indent="-171450" algn="just" fontAlgn="b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300+ exclusive PPT templates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35FABB-1E61-7FA1-A2E2-44AB0939C2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1" y="247402"/>
            <a:ext cx="799514" cy="6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94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6638</TotalTime>
  <Words>1470</Words>
  <Application>Microsoft Office PowerPoint</Application>
  <PresentationFormat>Widescreen</PresentationFormat>
  <Paragraphs>304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-apple-system</vt:lpstr>
      <vt:lpstr>Arial</vt:lpstr>
      <vt:lpstr>Arial Narrow</vt:lpstr>
      <vt:lpstr>Calibri</vt:lpstr>
      <vt:lpstr>Calibri Light</vt:lpstr>
      <vt:lpstr>Corbel Light</vt:lpstr>
      <vt:lpstr>方正姚体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Subhash Kakarla</dc:creator>
  <cp:lastModifiedBy>Celcom 2.0</cp:lastModifiedBy>
  <cp:revision>422</cp:revision>
  <dcterms:created xsi:type="dcterms:W3CDTF">2020-10-23T04:43:34Z</dcterms:created>
  <dcterms:modified xsi:type="dcterms:W3CDTF">2023-07-01T12:10:37Z</dcterms:modified>
</cp:coreProperties>
</file>